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Proxima Nov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5.xml"/><Relationship Id="rId41" Type="http://schemas.openxmlformats.org/officeDocument/2006/relationships/font" Target="fonts/ProximaNov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bold.fntdata"/><Relationship Id="rId16" Type="http://schemas.openxmlformats.org/officeDocument/2006/relationships/slide" Target="slides/slide11.xml"/><Relationship Id="rId38" Type="http://schemas.openxmlformats.org/officeDocument/2006/relationships/font" Target="fonts/ProximaNov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3246cca8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3246cca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391e6ec14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1391e6ec14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11391e6ec14_0_2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6b399297f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6b399297f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6b399297f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6b399297f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6b399297f0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6b399297f0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6b399297f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6b399297f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6b399297f0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6b399297f0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3246cca8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3246cca8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6b399297f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6b399297f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3246cca81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3246cca81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6b399297f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6b399297f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6b399297f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6b399297f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6b399297f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6b399297f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c3246cca81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c3246cca81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b399297f0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6b399297f0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b399297f0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b399297f0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6b399297f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6b399297f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6b7471d1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6b7471d1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6b399297f0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6b399297f0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6b399297f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6b399297f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3246cca81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3246cca8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6b1e6f6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6b1e6f6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6b399297f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16b399297f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16b399297f0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6b1e6f6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6b1e6f6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6b1e6f6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c6b1e6f6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c3246cca8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c3246cca81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6b399297f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16b399297f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16b399297f0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6b399297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16b399297f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16b399297f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6b399297f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6b399297f0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6b399297f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6b399297f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6b7471d1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6b7471d1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391e6ec14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1391e6ec14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11391e6ec14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628650" y="273844"/>
            <a:ext cx="7886700" cy="994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 name="Google Shape;58;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9" name="Google Shape;59;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0" name="Google Shape;60;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docs.google.com/document/d/12GSmlYd2oSosRFbs3ckxrMxqEQe4z862-NIgfwkA5wI/edit?usp=sharing" TargetMode="External"/><Relationship Id="rId4" Type="http://schemas.openxmlformats.org/officeDocument/2006/relationships/hyperlink" Target="https://docs.google.com/document/d/12GSmlYd2oSosRFbs3ckxrMxqEQe4z862-NIgfwkA5wI/edit?usp=sharing" TargetMode="External"/><Relationship Id="rId5" Type="http://schemas.openxmlformats.org/officeDocument/2006/relationships/hyperlink" Target="https://docs.google.com/spreadsheets/d/1fKOSlIyapAJl46CkRcQzOH-3pQzbkgCoO3_e3uw_qaY/edit#gid=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gov.uk/government/publications/teachers-standar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drive.google.com/drive/u/0/folders/19dm-jYEDCH_dgIDdcw35my4sCLoDnoT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drive.google.com/drive/u/0/folders/1rZROOyW2WyA3hWmsXxz36dD0p2GyvGmp" TargetMode="External"/><Relationship Id="rId10" Type="http://schemas.openxmlformats.org/officeDocument/2006/relationships/hyperlink" Target="https://www.loom.com/share/8c2dc1543f15468c9f09155ab12ce8fb"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rk.ac.uk/education/pgce/mentors/" TargetMode="External"/><Relationship Id="rId4" Type="http://schemas.openxmlformats.org/officeDocument/2006/relationships/hyperlink" Target="https://www.york.ac.uk/education/pgce/mentors/mentor-pack/" TargetMode="External"/><Relationship Id="rId9" Type="http://schemas.openxmlformats.org/officeDocument/2006/relationships/hyperlink" Target="https://www.loom.com/share/8c2dc1543f15468c9f09155ab12ce8fb" TargetMode="External"/><Relationship Id="rId5" Type="http://schemas.openxmlformats.org/officeDocument/2006/relationships/hyperlink" Target="https://docs.google.com/document/d/1VKY8bakL_XSXzxIVtIGmUdgFX4mBMNJIsZ6XfZIrX3s/edit" TargetMode="External"/><Relationship Id="rId6" Type="http://schemas.openxmlformats.org/officeDocument/2006/relationships/hyperlink" Target="https://docs.google.com/document/d/1VKY8bakL_XSXzxIVtIGmUdgFX4mBMNJIsZ6XfZIrX3s/edit" TargetMode="External"/><Relationship Id="rId7" Type="http://schemas.openxmlformats.org/officeDocument/2006/relationships/hyperlink" Target="https://docs.google.com/document/d/1VKY8bakL_XSXzxIVtIGmUdgFX4mBMNJIsZ6XfZIrX3s/edit" TargetMode="External"/><Relationship Id="rId8" Type="http://schemas.openxmlformats.org/officeDocument/2006/relationships/hyperlink" Target="https://www.loom.com/share/8c2dc1543f15468c9f09155ab12ce8f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document/d/1ulh-oktvD48uJpyy9VbppknF8dTKnIxT/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google.com/spreadsheets/d/1ZwpapWJ8eMVvdVyWrlvBjna_iiLQaPERXTGAaV7XdYQ/edit#gid=0" TargetMode="External"/><Relationship Id="rId4" Type="http://schemas.openxmlformats.org/officeDocument/2006/relationships/hyperlink" Target="https://docs.google.com/document/d/1x6x8CygJJBIY6IKbyqK_PNyAsnou2e9iq54Lz4fm5rI/edit" TargetMode="External"/><Relationship Id="rId5" Type="http://schemas.openxmlformats.org/officeDocument/2006/relationships/hyperlink" Target="https://drive.google.com/drive/u/0/folders/1mAQY7fG96AK0rK-B9eIozBFRhYV7pWk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ocs.google.com/document/d/1N0sMODxBl2hcPGPxc5h3pdClHsgZDNh2i4fSZ3PWk2k/edi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assets.publishing.service.gov.uk/government/uploads/system/uploads/attachment_data/file/974307/ITT_core_content_framework_.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1205825"/>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latin typeface="Calibri"/>
                <a:ea typeface="Calibri"/>
                <a:cs typeface="Calibri"/>
                <a:sym typeface="Calibri"/>
              </a:rPr>
              <a:t>Geography Mentor Meeting</a:t>
            </a:r>
            <a:endParaRPr b="1" i="1">
              <a:latin typeface="Calibri"/>
              <a:ea typeface="Calibri"/>
              <a:cs typeface="Calibri"/>
              <a:sym typeface="Calibri"/>
            </a:endParaRPr>
          </a:p>
        </p:txBody>
      </p:sp>
      <p:sp>
        <p:nvSpPr>
          <p:cNvPr id="66" name="Google Shape;66;p1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4200">
                <a:solidFill>
                  <a:schemeClr val="dk1"/>
                </a:solidFill>
                <a:latin typeface="Calibri"/>
                <a:ea typeface="Calibri"/>
                <a:cs typeface="Calibri"/>
                <a:sym typeface="Calibri"/>
              </a:rPr>
              <a:t>17.10.22</a:t>
            </a:r>
            <a:endParaRPr i="1" sz="4200">
              <a:solidFill>
                <a:srgbClr val="0000FF"/>
              </a:solidFill>
              <a:latin typeface="Calibri"/>
              <a:ea typeface="Calibri"/>
              <a:cs typeface="Calibri"/>
              <a:sym typeface="Calibri"/>
            </a:endParaRPr>
          </a:p>
        </p:txBody>
      </p:sp>
      <p:sp>
        <p:nvSpPr>
          <p:cNvPr id="67" name="Google Shape;67;p14"/>
          <p:cNvSpPr txBox="1"/>
          <p:nvPr>
            <p:ph idx="2" type="body"/>
          </p:nvPr>
        </p:nvSpPr>
        <p:spPr>
          <a:xfrm>
            <a:off x="4953425" y="347850"/>
            <a:ext cx="3837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SzPts val="440"/>
              <a:buNone/>
            </a:pPr>
            <a:r>
              <a:rPr b="1" lang="en" sz="2180" u="sng">
                <a:latin typeface="Calibri"/>
                <a:ea typeface="Calibri"/>
                <a:cs typeface="Calibri"/>
                <a:sym typeface="Calibri"/>
              </a:rPr>
              <a:t>Agenda</a:t>
            </a:r>
            <a:endParaRPr b="1" sz="2180" u="sng">
              <a:latin typeface="Calibri"/>
              <a:ea typeface="Calibri"/>
              <a:cs typeface="Calibri"/>
              <a:sym typeface="Calibri"/>
            </a:endParaRPr>
          </a:p>
          <a:p>
            <a:pPr indent="-344170" lvl="0" marL="457200" rtl="0" algn="l">
              <a:lnSpc>
                <a:spcPct val="105000"/>
              </a:lnSpc>
              <a:spcBef>
                <a:spcPts val="1200"/>
              </a:spcBef>
              <a:spcAft>
                <a:spcPts val="0"/>
              </a:spcAft>
              <a:buSzPts val="1820"/>
              <a:buFont typeface="Calibri"/>
              <a:buAutoNum type="arabicPeriod"/>
            </a:pPr>
            <a:r>
              <a:rPr b="1" lang="en" sz="1820">
                <a:latin typeface="Calibri"/>
                <a:ea typeface="Calibri"/>
                <a:cs typeface="Calibri"/>
                <a:sym typeface="Calibri"/>
              </a:rPr>
              <a:t>Welcome and national geography PGCE context</a:t>
            </a:r>
            <a:endParaRPr b="1" sz="1820">
              <a:latin typeface="Calibri"/>
              <a:ea typeface="Calibri"/>
              <a:cs typeface="Calibri"/>
              <a:sym typeface="Calibri"/>
            </a:endParaRPr>
          </a:p>
          <a:p>
            <a:pPr indent="-344170" lvl="0" marL="457200" rtl="0" algn="l">
              <a:lnSpc>
                <a:spcPct val="105000"/>
              </a:lnSpc>
              <a:spcBef>
                <a:spcPts val="1000"/>
              </a:spcBef>
              <a:spcAft>
                <a:spcPts val="0"/>
              </a:spcAft>
              <a:buSzPts val="1820"/>
              <a:buFont typeface="Calibri"/>
              <a:buAutoNum type="arabicPeriod"/>
            </a:pPr>
            <a:r>
              <a:rPr b="1" lang="en" sz="1820">
                <a:latin typeface="Calibri"/>
                <a:ea typeface="Calibri"/>
                <a:cs typeface="Calibri"/>
                <a:sym typeface="Calibri"/>
              </a:rPr>
              <a:t>Overview of the PGCE geography curriculum and links with the CCF</a:t>
            </a:r>
            <a:endParaRPr b="1" sz="1820">
              <a:latin typeface="Calibri"/>
              <a:ea typeface="Calibri"/>
              <a:cs typeface="Calibri"/>
              <a:sym typeface="Calibri"/>
            </a:endParaRPr>
          </a:p>
          <a:p>
            <a:pPr indent="-344170" lvl="0" marL="457200" rtl="0" algn="l">
              <a:lnSpc>
                <a:spcPct val="105000"/>
              </a:lnSpc>
              <a:spcBef>
                <a:spcPts val="1000"/>
              </a:spcBef>
              <a:spcAft>
                <a:spcPts val="0"/>
              </a:spcAft>
              <a:buSzPts val="1820"/>
              <a:buFont typeface="Calibri"/>
              <a:buAutoNum type="arabicPeriod"/>
            </a:pPr>
            <a:r>
              <a:rPr b="1" lang="en" sz="1820">
                <a:latin typeface="Calibri"/>
                <a:ea typeface="Calibri"/>
                <a:cs typeface="Calibri"/>
                <a:sym typeface="Calibri"/>
              </a:rPr>
              <a:t>Mentor role and mentor support</a:t>
            </a:r>
            <a:endParaRPr sz="1820">
              <a:latin typeface="Calibri"/>
              <a:ea typeface="Calibri"/>
              <a:cs typeface="Calibri"/>
              <a:sym typeface="Calibri"/>
            </a:endParaRPr>
          </a:p>
          <a:p>
            <a:pPr indent="-344170" lvl="0" marL="457200" rtl="0" algn="l">
              <a:lnSpc>
                <a:spcPct val="105000"/>
              </a:lnSpc>
              <a:spcBef>
                <a:spcPts val="1000"/>
              </a:spcBef>
              <a:spcAft>
                <a:spcPts val="0"/>
              </a:spcAft>
              <a:buSzPts val="1820"/>
              <a:buFont typeface="Calibri"/>
              <a:buAutoNum type="arabicPeriod"/>
            </a:pPr>
            <a:r>
              <a:rPr b="1" lang="en" sz="1820">
                <a:latin typeface="Calibri"/>
                <a:ea typeface="Calibri"/>
                <a:cs typeface="Calibri"/>
                <a:sym typeface="Calibri"/>
              </a:rPr>
              <a:t>Mentor development work</a:t>
            </a:r>
            <a:endParaRPr b="1" sz="1820">
              <a:latin typeface="Calibri"/>
              <a:ea typeface="Calibri"/>
              <a:cs typeface="Calibri"/>
              <a:sym typeface="Calibri"/>
            </a:endParaRPr>
          </a:p>
          <a:p>
            <a:pPr indent="-344169" lvl="1" marL="914400" rtl="0" algn="l">
              <a:lnSpc>
                <a:spcPct val="105000"/>
              </a:lnSpc>
              <a:spcBef>
                <a:spcPts val="1000"/>
              </a:spcBef>
              <a:spcAft>
                <a:spcPts val="0"/>
              </a:spcAft>
              <a:buSzPts val="1820"/>
              <a:buFont typeface="Calibri"/>
              <a:buAutoNum type="alphaLcPeriod"/>
            </a:pPr>
            <a:r>
              <a:rPr lang="en" sz="1820">
                <a:latin typeface="Calibri"/>
                <a:ea typeface="Calibri"/>
                <a:cs typeface="Calibri"/>
                <a:sym typeface="Calibri"/>
              </a:rPr>
              <a:t>Developing effective targets </a:t>
            </a:r>
            <a:endParaRPr sz="1820">
              <a:latin typeface="Calibri"/>
              <a:ea typeface="Calibri"/>
              <a:cs typeface="Calibri"/>
              <a:sym typeface="Calibri"/>
            </a:endParaRPr>
          </a:p>
          <a:p>
            <a:pPr indent="-344169" lvl="1" marL="914400" rtl="0" algn="l">
              <a:lnSpc>
                <a:spcPct val="105000"/>
              </a:lnSpc>
              <a:spcBef>
                <a:spcPts val="1000"/>
              </a:spcBef>
              <a:spcAft>
                <a:spcPts val="0"/>
              </a:spcAft>
              <a:buSzPts val="1820"/>
              <a:buFont typeface="Calibri"/>
              <a:buAutoNum type="alphaLcPeriod"/>
            </a:pPr>
            <a:r>
              <a:rPr lang="en" sz="1820">
                <a:latin typeface="Calibri"/>
                <a:ea typeface="Calibri"/>
                <a:cs typeface="Calibri"/>
                <a:sym typeface="Calibri"/>
              </a:rPr>
              <a:t>‘What do we do if…’</a:t>
            </a:r>
            <a:endParaRPr sz="1820">
              <a:latin typeface="Calibri"/>
              <a:ea typeface="Calibri"/>
              <a:cs typeface="Calibri"/>
              <a:sym typeface="Calibri"/>
            </a:endParaRPr>
          </a:p>
          <a:p>
            <a:pPr indent="-344170" lvl="0" marL="457200" rtl="0" algn="l">
              <a:lnSpc>
                <a:spcPct val="105000"/>
              </a:lnSpc>
              <a:spcBef>
                <a:spcPts val="1000"/>
              </a:spcBef>
              <a:spcAft>
                <a:spcPts val="1000"/>
              </a:spcAft>
              <a:buSzPts val="1820"/>
              <a:buFont typeface="Calibri"/>
              <a:buAutoNum type="arabicPeriod"/>
            </a:pPr>
            <a:r>
              <a:rPr b="1" lang="en" sz="1820">
                <a:latin typeface="Calibri"/>
                <a:ea typeface="Calibri"/>
                <a:cs typeface="Calibri"/>
                <a:sym typeface="Calibri"/>
              </a:rPr>
              <a:t>AOB</a:t>
            </a:r>
            <a:endParaRPr sz="1220">
              <a:latin typeface="Calibri"/>
              <a:ea typeface="Calibri"/>
              <a:cs typeface="Calibri"/>
              <a:sym typeface="Calibri"/>
            </a:endParaRPr>
          </a:p>
        </p:txBody>
      </p:sp>
      <p:pic>
        <p:nvPicPr>
          <p:cNvPr id="68" name="Google Shape;68;p14"/>
          <p:cNvPicPr preferRelativeResize="0"/>
          <p:nvPr/>
        </p:nvPicPr>
        <p:blipFill>
          <a:blip r:embed="rId3">
            <a:alphaModFix/>
          </a:blip>
          <a:stretch>
            <a:fillRect/>
          </a:stretch>
        </p:blipFill>
        <p:spPr>
          <a:xfrm>
            <a:off x="152400" y="4266901"/>
            <a:ext cx="1919564" cy="724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36" name="Shape 136"/>
        <p:cNvGrpSpPr/>
        <p:nvPr/>
      </p:nvGrpSpPr>
      <p:grpSpPr>
        <a:xfrm>
          <a:off x="0" y="0"/>
          <a:ext cx="0" cy="0"/>
          <a:chOff x="0" y="0"/>
          <a:chExt cx="0" cy="0"/>
        </a:xfrm>
      </p:grpSpPr>
      <p:sp>
        <p:nvSpPr>
          <p:cNvPr id="137" name="Google Shape;137;p23"/>
          <p:cNvSpPr/>
          <p:nvPr/>
        </p:nvSpPr>
        <p:spPr>
          <a:xfrm>
            <a:off x="1720919" y="864013"/>
            <a:ext cx="72240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Transition to new school:</a:t>
            </a:r>
            <a:r>
              <a:rPr b="0" i="0" lang="en" sz="1400" u="none" cap="none" strike="noStrike">
                <a:solidFill>
                  <a:srgbClr val="000000"/>
                </a:solidFill>
                <a:latin typeface="Calibri"/>
                <a:ea typeface="Calibri"/>
                <a:cs typeface="Calibri"/>
                <a:sym typeface="Calibri"/>
              </a:rPr>
              <a:t> 3 days a week at university/ SD hub and 2 days a week in placement 2 school </a:t>
            </a:r>
            <a:endParaRPr b="0" i="0" sz="1100" u="none" cap="none" strike="noStrike">
              <a:solidFill>
                <a:srgbClr val="000000"/>
              </a:solidFill>
              <a:latin typeface="Arial"/>
              <a:ea typeface="Arial"/>
              <a:cs typeface="Arial"/>
              <a:sym typeface="Arial"/>
            </a:endParaRPr>
          </a:p>
        </p:txBody>
      </p:sp>
      <p:sp>
        <p:nvSpPr>
          <p:cNvPr id="138" name="Google Shape;138;p23"/>
          <p:cNvSpPr/>
          <p:nvPr/>
        </p:nvSpPr>
        <p:spPr>
          <a:xfrm>
            <a:off x="146850" y="778875"/>
            <a:ext cx="1448400" cy="1956600"/>
          </a:xfrm>
          <a:prstGeom prst="roundRect">
            <a:avLst>
              <a:gd fmla="val 16667" name="adj"/>
            </a:avLst>
          </a:prstGeom>
          <a:solidFill>
            <a:srgbClr val="D9EAD3"/>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Mid Feb - March</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800"/>
              <a:buFont typeface="Arial"/>
              <a:buNone/>
            </a:pPr>
            <a:r>
              <a:rPr b="0" i="1" lang="en" sz="1600" u="none" cap="none" strike="noStrike">
                <a:solidFill>
                  <a:schemeClr val="dk1"/>
                </a:solidFill>
                <a:latin typeface="Calibri"/>
                <a:ea typeface="Calibri"/>
                <a:cs typeface="Calibri"/>
                <a:sym typeface="Calibri"/>
              </a:rPr>
              <a:t>Continue embedding CCF 2,</a:t>
            </a:r>
            <a:r>
              <a:rPr i="1" lang="en" sz="1600">
                <a:solidFill>
                  <a:schemeClr val="dk1"/>
                </a:solidFill>
                <a:latin typeface="Calibri"/>
                <a:ea typeface="Calibri"/>
                <a:cs typeface="Calibri"/>
                <a:sym typeface="Calibri"/>
              </a:rPr>
              <a:t>3</a:t>
            </a:r>
            <a:r>
              <a:rPr b="0" i="1" lang="en" sz="1600" u="none" cap="none" strike="noStrike">
                <a:solidFill>
                  <a:schemeClr val="dk1"/>
                </a:solidFill>
                <a:latin typeface="Calibri"/>
                <a:ea typeface="Calibri"/>
                <a:cs typeface="Calibri"/>
                <a:sym typeface="Calibri"/>
              </a:rPr>
              <a:t>,6</a:t>
            </a:r>
            <a:r>
              <a:rPr b="0" i="0" lang="en" sz="1600" u="none" cap="none" strike="noStrike">
                <a:solidFill>
                  <a:schemeClr val="dk1"/>
                </a:solidFill>
                <a:latin typeface="Calibri"/>
                <a:ea typeface="Calibri"/>
                <a:cs typeface="Calibri"/>
                <a:sym typeface="Calibri"/>
              </a:rPr>
              <a:t> and Key focus on </a:t>
            </a:r>
            <a:r>
              <a:rPr b="1" i="0" lang="en" sz="1600" u="none" cap="none" strike="noStrike">
                <a:solidFill>
                  <a:schemeClr val="dk1"/>
                </a:solidFill>
                <a:latin typeface="Calibri"/>
                <a:ea typeface="Calibri"/>
                <a:cs typeface="Calibri"/>
                <a:sym typeface="Calibri"/>
              </a:rPr>
              <a:t>CCF </a:t>
            </a:r>
            <a:r>
              <a:rPr b="1" lang="en" sz="1600">
                <a:solidFill>
                  <a:schemeClr val="dk1"/>
                </a:solidFill>
                <a:latin typeface="Calibri"/>
                <a:ea typeface="Calibri"/>
                <a:cs typeface="Calibri"/>
                <a:sym typeface="Calibri"/>
              </a:rPr>
              <a:t>5</a:t>
            </a:r>
            <a:r>
              <a:rPr b="1" i="0" lang="en" sz="1600" u="none" cap="none" strike="noStrike">
                <a:solidFill>
                  <a:schemeClr val="dk1"/>
                </a:solidFill>
                <a:latin typeface="Calibri"/>
                <a:ea typeface="Calibri"/>
                <a:cs typeface="Calibri"/>
                <a:sym typeface="Calibri"/>
              </a:rPr>
              <a:t>, 8 &amp; PPC</a:t>
            </a:r>
            <a:endParaRPr b="1" i="0" sz="1600" u="none" cap="none" strike="noStrike">
              <a:solidFill>
                <a:srgbClr val="000000"/>
              </a:solidFill>
              <a:latin typeface="Calibri"/>
              <a:ea typeface="Calibri"/>
              <a:cs typeface="Calibri"/>
              <a:sym typeface="Calibri"/>
            </a:endParaRPr>
          </a:p>
        </p:txBody>
      </p:sp>
      <p:sp>
        <p:nvSpPr>
          <p:cNvPr id="139" name="Google Shape;139;p23"/>
          <p:cNvSpPr/>
          <p:nvPr/>
        </p:nvSpPr>
        <p:spPr>
          <a:xfrm>
            <a:off x="1720981" y="1510572"/>
            <a:ext cx="3408300" cy="6288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2 Block 1 </a:t>
            </a:r>
            <a:r>
              <a:rPr b="0" i="0" lang="en" sz="1400" u="none" cap="none" strike="noStrike">
                <a:solidFill>
                  <a:schemeClr val="dk1"/>
                </a:solidFill>
                <a:latin typeface="Calibri"/>
                <a:ea typeface="Calibri"/>
                <a:cs typeface="Calibri"/>
                <a:sym typeface="Calibri"/>
              </a:rPr>
              <a:t>(quickly working up towards a 50%-60%+ timetable</a:t>
            </a:r>
            <a:r>
              <a:rPr b="0" i="0" lang="en" sz="1100" u="none" cap="none" strike="noStrike">
                <a:solidFill>
                  <a:schemeClr val="dk1"/>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140" name="Google Shape;140;p23"/>
          <p:cNvSpPr/>
          <p:nvPr/>
        </p:nvSpPr>
        <p:spPr>
          <a:xfrm>
            <a:off x="1720931" y="2259731"/>
            <a:ext cx="7224000" cy="382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3</a:t>
            </a:r>
            <a:endParaRPr b="1" i="0" sz="1500" u="none" cap="none" strike="noStrike">
              <a:solidFill>
                <a:srgbClr val="000000"/>
              </a:solidFill>
              <a:latin typeface="Calibri"/>
              <a:ea typeface="Calibri"/>
              <a:cs typeface="Calibri"/>
              <a:sym typeface="Calibri"/>
            </a:endParaRPr>
          </a:p>
        </p:txBody>
      </p:sp>
      <p:sp>
        <p:nvSpPr>
          <p:cNvPr id="141" name="Google Shape;141;p23"/>
          <p:cNvSpPr/>
          <p:nvPr/>
        </p:nvSpPr>
        <p:spPr>
          <a:xfrm>
            <a:off x="182213" y="2890350"/>
            <a:ext cx="1351500" cy="2142600"/>
          </a:xfrm>
          <a:prstGeom prst="roundRect">
            <a:avLst>
              <a:gd fmla="val 16667" name="adj"/>
            </a:avLst>
          </a:prstGeom>
          <a:solidFill>
            <a:srgbClr val="C9DAF8"/>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April -  June</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chemeClr val="dk1"/>
                </a:solidFill>
                <a:latin typeface="Calibri"/>
                <a:ea typeface="Calibri"/>
                <a:cs typeface="Calibri"/>
                <a:sym typeface="Calibri"/>
              </a:rPr>
              <a:t>Continue embedding CCF </a:t>
            </a:r>
            <a:r>
              <a:rPr i="1" lang="en" sz="1600">
                <a:solidFill>
                  <a:schemeClr val="dk1"/>
                </a:solidFill>
                <a:latin typeface="Calibri"/>
                <a:ea typeface="Calibri"/>
                <a:cs typeface="Calibri"/>
                <a:sym typeface="Calibri"/>
              </a:rPr>
              <a:t>5</a:t>
            </a:r>
            <a:r>
              <a:rPr b="0" i="1" lang="en" sz="1600" u="none" cap="none" strike="noStrike">
                <a:solidFill>
                  <a:schemeClr val="dk1"/>
                </a:solidFill>
                <a:latin typeface="Calibri"/>
                <a:ea typeface="Calibri"/>
                <a:cs typeface="Calibri"/>
                <a:sym typeface="Calibri"/>
              </a:rPr>
              <a:t>,8 &amp; PPC </a:t>
            </a:r>
            <a:r>
              <a:rPr b="0" i="0" lang="en" sz="1600" u="none" cap="none" strike="noStrike">
                <a:solidFill>
                  <a:schemeClr val="dk1"/>
                </a:solidFill>
                <a:latin typeface="Calibri"/>
                <a:ea typeface="Calibri"/>
                <a:cs typeface="Calibri"/>
                <a:sym typeface="Calibri"/>
              </a:rPr>
              <a:t>and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Calibri"/>
                <a:ea typeface="Calibri"/>
                <a:cs typeface="Calibri"/>
                <a:sym typeface="Calibri"/>
              </a:rPr>
              <a:t>Key focus on </a:t>
            </a:r>
            <a:r>
              <a:rPr b="1" i="0" lang="en" sz="1600" u="none" cap="none" strike="noStrike">
                <a:solidFill>
                  <a:schemeClr val="dk1"/>
                </a:solidFill>
                <a:latin typeface="Calibri"/>
                <a:ea typeface="Calibri"/>
                <a:cs typeface="Calibri"/>
                <a:sym typeface="Calibri"/>
              </a:rPr>
              <a:t>enrichment</a:t>
            </a:r>
            <a:endParaRPr b="1" i="0" sz="1600" u="none" cap="none" strike="noStrike">
              <a:solidFill>
                <a:srgbClr val="000000"/>
              </a:solidFill>
              <a:latin typeface="Calibri"/>
              <a:ea typeface="Calibri"/>
              <a:cs typeface="Calibri"/>
              <a:sym typeface="Calibri"/>
            </a:endParaRPr>
          </a:p>
        </p:txBody>
      </p:sp>
      <p:sp>
        <p:nvSpPr>
          <p:cNvPr id="142" name="Google Shape;142;p23"/>
          <p:cNvSpPr/>
          <p:nvPr/>
        </p:nvSpPr>
        <p:spPr>
          <a:xfrm>
            <a:off x="5218950" y="2864335"/>
            <a:ext cx="3661800" cy="7779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800"/>
              <a:buFont typeface="Arial"/>
              <a:buNone/>
            </a:pPr>
            <a:r>
              <a:rPr b="1" i="0" lang="en" sz="1300" u="none" cap="none" strike="noStrike">
                <a:solidFill>
                  <a:schemeClr val="dk1"/>
                </a:solidFill>
                <a:latin typeface="Calibri"/>
                <a:ea typeface="Calibri"/>
                <a:cs typeface="Calibri"/>
                <a:sym typeface="Calibri"/>
              </a:rPr>
              <a:t>Assignment 3 (Part B):</a:t>
            </a:r>
            <a:r>
              <a:rPr b="0" i="0" lang="en" sz="1300" u="none" cap="none" strike="noStrike">
                <a:solidFill>
                  <a:schemeClr val="dk1"/>
                </a:solidFill>
                <a:latin typeface="Calibri"/>
                <a:ea typeface="Calibri"/>
                <a:cs typeface="Calibri"/>
                <a:sym typeface="Calibri"/>
              </a:rPr>
              <a:t> Conduct your own small-scale classroom-based research (carry out own research)</a:t>
            </a:r>
            <a:endParaRPr b="1" i="0" sz="1100" u="none" cap="none" strike="noStrike">
              <a:solidFill>
                <a:srgbClr val="000000"/>
              </a:solidFill>
              <a:latin typeface="Arial"/>
              <a:ea typeface="Arial"/>
              <a:cs typeface="Arial"/>
              <a:sym typeface="Arial"/>
            </a:endParaRPr>
          </a:p>
        </p:txBody>
      </p:sp>
      <p:sp>
        <p:nvSpPr>
          <p:cNvPr id="143" name="Google Shape;143;p23"/>
          <p:cNvSpPr/>
          <p:nvPr/>
        </p:nvSpPr>
        <p:spPr>
          <a:xfrm>
            <a:off x="1720931" y="3740850"/>
            <a:ext cx="7224000" cy="287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4</a:t>
            </a:r>
            <a:endParaRPr b="1" i="0" sz="1500" u="none" cap="none" strike="noStrike">
              <a:solidFill>
                <a:srgbClr val="000000"/>
              </a:solidFill>
              <a:latin typeface="Calibri"/>
              <a:ea typeface="Calibri"/>
              <a:cs typeface="Calibri"/>
              <a:sym typeface="Calibri"/>
            </a:endParaRPr>
          </a:p>
        </p:txBody>
      </p:sp>
      <p:cxnSp>
        <p:nvCxnSpPr>
          <p:cNvPr id="144" name="Google Shape;144;p23"/>
          <p:cNvCxnSpPr/>
          <p:nvPr/>
        </p:nvCxnSpPr>
        <p:spPr>
          <a:xfrm>
            <a:off x="244575" y="2785979"/>
            <a:ext cx="8655000" cy="53700"/>
          </a:xfrm>
          <a:prstGeom prst="straightConnector1">
            <a:avLst/>
          </a:prstGeom>
          <a:noFill/>
          <a:ln cap="flat" cmpd="sng" w="38100">
            <a:solidFill>
              <a:schemeClr val="dk2"/>
            </a:solidFill>
            <a:prstDash val="dash"/>
            <a:round/>
            <a:headEnd len="sm" w="sm" type="none"/>
            <a:tailEnd len="sm" w="sm" type="none"/>
          </a:ln>
        </p:spPr>
      </p:cxnSp>
      <p:sp>
        <p:nvSpPr>
          <p:cNvPr id="145" name="Google Shape;145;p23"/>
          <p:cNvSpPr/>
          <p:nvPr/>
        </p:nvSpPr>
        <p:spPr>
          <a:xfrm>
            <a:off x="5254988" y="1510572"/>
            <a:ext cx="3644700" cy="6288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300"/>
              <a:buFont typeface="Arial"/>
              <a:buNone/>
            </a:pPr>
            <a:r>
              <a:rPr b="1" i="0" lang="en" sz="1200" u="none" cap="none" strike="noStrike">
                <a:solidFill>
                  <a:srgbClr val="000000"/>
                </a:solidFill>
                <a:latin typeface="Calibri"/>
                <a:ea typeface="Calibri"/>
                <a:cs typeface="Calibri"/>
                <a:sym typeface="Calibri"/>
              </a:rPr>
              <a:t>Assignment 3 (Part A):</a:t>
            </a:r>
            <a:r>
              <a:rPr b="0" i="0" lang="en" sz="1200" u="none" cap="none" strike="noStrike">
                <a:solidFill>
                  <a:srgbClr val="000000"/>
                </a:solidFill>
                <a:latin typeface="Calibri"/>
                <a:ea typeface="Calibri"/>
                <a:cs typeface="Calibri"/>
                <a:sym typeface="Calibri"/>
              </a:rPr>
              <a:t> Conduct your own small-scale classroom-based research (initial focus on reading and existing research) - </a:t>
            </a:r>
            <a:r>
              <a:rPr b="1" i="0" lang="en" sz="1200" u="none" cap="none" strike="noStrike">
                <a:solidFill>
                  <a:srgbClr val="000000"/>
                </a:solidFill>
                <a:latin typeface="Calibri"/>
                <a:ea typeface="Calibri"/>
                <a:cs typeface="Calibri"/>
                <a:sym typeface="Calibri"/>
              </a:rPr>
              <a:t>main launch 25th March</a:t>
            </a:r>
            <a:endParaRPr b="1" i="0" sz="900" u="none" cap="none" strike="noStrike">
              <a:solidFill>
                <a:srgbClr val="000000"/>
              </a:solidFill>
            </a:endParaRPr>
          </a:p>
        </p:txBody>
      </p:sp>
      <p:sp>
        <p:nvSpPr>
          <p:cNvPr id="146" name="Google Shape;146;p23"/>
          <p:cNvSpPr/>
          <p:nvPr/>
        </p:nvSpPr>
        <p:spPr>
          <a:xfrm>
            <a:off x="1672106" y="2864337"/>
            <a:ext cx="3408300" cy="7779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2 Block 2 </a:t>
            </a:r>
            <a:r>
              <a:rPr b="0" i="0" lang="en" sz="1400" u="none" cap="none" strike="noStrike">
                <a:solidFill>
                  <a:srgbClr val="000000"/>
                </a:solidFill>
                <a:latin typeface="Calibri"/>
                <a:ea typeface="Calibri"/>
                <a:cs typeface="Calibri"/>
                <a:sym typeface="Calibri"/>
              </a:rPr>
              <a:t> (You should undertake a further 20-25% of timetabled involvement so your timetable reaches 70-80%.)</a:t>
            </a:r>
            <a:r>
              <a:rPr b="1" i="0" lang="en" sz="14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sp>
        <p:nvSpPr>
          <p:cNvPr id="147" name="Google Shape;147;p23"/>
          <p:cNvSpPr/>
          <p:nvPr/>
        </p:nvSpPr>
        <p:spPr>
          <a:xfrm>
            <a:off x="1720931" y="4077629"/>
            <a:ext cx="72240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2 weeks university/ SD provision - </a:t>
            </a:r>
            <a:r>
              <a:rPr b="1" i="0" lang="en" sz="1500" u="none" cap="none" strike="noStrike">
                <a:solidFill>
                  <a:srgbClr val="000000"/>
                </a:solidFill>
                <a:latin typeface="Calibri"/>
                <a:ea typeface="Calibri"/>
                <a:cs typeface="Calibri"/>
                <a:sym typeface="Calibri"/>
              </a:rPr>
              <a:t>enrichment </a:t>
            </a:r>
            <a:endParaRPr b="1" i="0" sz="1500" u="none" cap="none" strike="noStrike">
              <a:solidFill>
                <a:srgbClr val="000000"/>
              </a:solidFill>
              <a:latin typeface="Calibri"/>
              <a:ea typeface="Calibri"/>
              <a:cs typeface="Calibri"/>
              <a:sym typeface="Calibri"/>
            </a:endParaRPr>
          </a:p>
        </p:txBody>
      </p:sp>
      <p:sp>
        <p:nvSpPr>
          <p:cNvPr id="148" name="Google Shape;148;p23"/>
          <p:cNvSpPr/>
          <p:nvPr/>
        </p:nvSpPr>
        <p:spPr>
          <a:xfrm>
            <a:off x="1720931" y="4414425"/>
            <a:ext cx="72240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2 weeks </a:t>
            </a:r>
            <a:r>
              <a:rPr b="1" i="0" lang="en" sz="1500" u="none" cap="none" strike="noStrike">
                <a:solidFill>
                  <a:srgbClr val="000000"/>
                </a:solidFill>
                <a:latin typeface="Calibri"/>
                <a:ea typeface="Calibri"/>
                <a:cs typeface="Calibri"/>
                <a:sym typeface="Calibri"/>
              </a:rPr>
              <a:t>enrichment placement</a:t>
            </a:r>
            <a:endParaRPr b="1" i="0" sz="1500" u="none" cap="none" strike="noStrike">
              <a:solidFill>
                <a:srgbClr val="000000"/>
              </a:solidFill>
              <a:latin typeface="Calibri"/>
              <a:ea typeface="Calibri"/>
              <a:cs typeface="Calibri"/>
              <a:sym typeface="Calibri"/>
            </a:endParaRPr>
          </a:p>
        </p:txBody>
      </p:sp>
      <p:sp>
        <p:nvSpPr>
          <p:cNvPr id="149" name="Google Shape;149;p23"/>
          <p:cNvSpPr/>
          <p:nvPr/>
        </p:nvSpPr>
        <p:spPr>
          <a:xfrm>
            <a:off x="1720931" y="4751213"/>
            <a:ext cx="72240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Final week - </a:t>
            </a:r>
            <a:r>
              <a:rPr b="1" i="0" lang="en" sz="1500" u="none" cap="none" strike="noStrike">
                <a:solidFill>
                  <a:srgbClr val="000000"/>
                </a:solidFill>
                <a:latin typeface="Calibri"/>
                <a:ea typeface="Calibri"/>
                <a:cs typeface="Calibri"/>
                <a:sym typeface="Calibri"/>
              </a:rPr>
              <a:t>reflection and celebration</a:t>
            </a:r>
            <a:endParaRPr b="1" i="0" sz="1500" u="none" cap="none" strike="noStrike">
              <a:solidFill>
                <a:srgbClr val="000000"/>
              </a:solidFill>
              <a:latin typeface="Calibri"/>
              <a:ea typeface="Calibri"/>
              <a:cs typeface="Calibri"/>
              <a:sym typeface="Calibri"/>
            </a:endParaRPr>
          </a:p>
        </p:txBody>
      </p:sp>
      <p:sp>
        <p:nvSpPr>
          <p:cNvPr id="150" name="Google Shape;150;p23"/>
          <p:cNvSpPr txBox="1"/>
          <p:nvPr>
            <p:ph type="title"/>
          </p:nvPr>
        </p:nvSpPr>
        <p:spPr>
          <a:xfrm>
            <a:off x="0" y="0"/>
            <a:ext cx="9144000" cy="681300"/>
          </a:xfrm>
          <a:prstGeom prst="rect">
            <a:avLst/>
          </a:prstGeom>
          <a:solidFill>
            <a:schemeClr val="dk1"/>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1400"/>
              <a:buNone/>
            </a:pPr>
            <a:r>
              <a:rPr lang="en" sz="3000">
                <a:solidFill>
                  <a:schemeClr val="lt1"/>
                </a:solidFill>
                <a:latin typeface="Calibri"/>
                <a:ea typeface="Calibri"/>
                <a:cs typeface="Calibri"/>
                <a:sym typeface="Calibri"/>
              </a:rPr>
              <a:t>2. </a:t>
            </a:r>
            <a:r>
              <a:rPr lang="en" sz="3000">
                <a:solidFill>
                  <a:schemeClr val="lt1"/>
                </a:solidFill>
                <a:latin typeface="Calibri"/>
                <a:ea typeface="Calibri"/>
                <a:cs typeface="Calibri"/>
                <a:sym typeface="Calibri"/>
              </a:rPr>
              <a:t>UoY Geography PGCE Curriculum Overview</a:t>
            </a:r>
            <a:endParaRPr sz="35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rmAutofit/>
          </a:bodyPr>
          <a:lstStyle/>
          <a:p>
            <a:pPr indent="0" lvl="0" marL="0" rtl="0" algn="ctr">
              <a:spcBef>
                <a:spcPts val="0"/>
              </a:spcBef>
              <a:spcAft>
                <a:spcPts val="0"/>
              </a:spcAft>
              <a:buNone/>
            </a:pPr>
            <a:r>
              <a:rPr lang="en" sz="3500">
                <a:solidFill>
                  <a:schemeClr val="lt1"/>
                </a:solidFill>
                <a:latin typeface="Calibri"/>
                <a:ea typeface="Calibri"/>
                <a:cs typeface="Calibri"/>
                <a:sym typeface="Calibri"/>
              </a:rPr>
              <a:t>Curriculum Detail - Sessions Covered</a:t>
            </a:r>
            <a:endParaRPr sz="3500">
              <a:solidFill>
                <a:schemeClr val="lt1"/>
              </a:solidFill>
              <a:latin typeface="Calibri"/>
              <a:ea typeface="Calibri"/>
              <a:cs typeface="Calibri"/>
              <a:sym typeface="Calibri"/>
            </a:endParaRPr>
          </a:p>
        </p:txBody>
      </p:sp>
      <p:sp>
        <p:nvSpPr>
          <p:cNvPr id="156" name="Google Shape;156;p24"/>
          <p:cNvSpPr txBox="1"/>
          <p:nvPr>
            <p:ph idx="1" type="body"/>
          </p:nvPr>
        </p:nvSpPr>
        <p:spPr>
          <a:xfrm>
            <a:off x="628650" y="1369219"/>
            <a:ext cx="7886700" cy="3263400"/>
          </a:xfrm>
          <a:prstGeom prst="rect">
            <a:avLst/>
          </a:prstGeom>
          <a:ln cap="flat" cmpd="sng" w="9525">
            <a:solidFill>
              <a:schemeClr val="lt1"/>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rPr lang="en" sz="2300" u="sng">
                <a:solidFill>
                  <a:schemeClr val="hlink"/>
                </a:solidFill>
                <a:hlinkClick r:id="rId3"/>
              </a:rPr>
              <a:t>Link</a:t>
            </a:r>
            <a:r>
              <a:rPr lang="en" sz="2300" u="sng">
                <a:solidFill>
                  <a:schemeClr val="hlink"/>
                </a:solidFill>
                <a:hlinkClick r:id="rId4"/>
              </a:rPr>
              <a:t> to curriculum map</a:t>
            </a:r>
            <a:endParaRPr sz="2300"/>
          </a:p>
          <a:p>
            <a:pPr indent="0" lvl="0" marL="0" rtl="0" algn="l">
              <a:spcBef>
                <a:spcPts val="800"/>
              </a:spcBef>
              <a:spcAft>
                <a:spcPts val="0"/>
              </a:spcAft>
              <a:buNone/>
            </a:pPr>
            <a:r>
              <a:rPr lang="en" sz="2300" u="sng">
                <a:solidFill>
                  <a:schemeClr val="hlink"/>
                </a:solidFill>
                <a:latin typeface="Calibri"/>
                <a:ea typeface="Calibri"/>
                <a:cs typeface="Calibri"/>
                <a:sym typeface="Calibri"/>
                <a:hlinkClick r:id="rId5"/>
              </a:rPr>
              <a:t>CCF Links</a:t>
            </a:r>
            <a:endParaRPr sz="2300">
              <a:latin typeface="Calibri"/>
              <a:ea typeface="Calibri"/>
              <a:cs typeface="Calibri"/>
              <a:sym typeface="Calibri"/>
            </a:endParaRPr>
          </a:p>
          <a:p>
            <a:pPr indent="0" lvl="0" marL="0" rtl="0" algn="l">
              <a:spcBef>
                <a:spcPts val="800"/>
              </a:spcBef>
              <a:spcAft>
                <a:spcPts val="0"/>
              </a:spcAft>
              <a:buNone/>
            </a:pPr>
            <a:r>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rmAutofit/>
          </a:bodyPr>
          <a:lstStyle/>
          <a:p>
            <a:pPr indent="0" lvl="0" marL="0" rtl="0" algn="l">
              <a:lnSpc>
                <a:spcPct val="125000"/>
              </a:lnSpc>
              <a:spcBef>
                <a:spcPts val="0"/>
              </a:spcBef>
              <a:spcAft>
                <a:spcPts val="1000"/>
              </a:spcAft>
              <a:buNone/>
            </a:pPr>
            <a:r>
              <a:rPr lang="en" sz="3500">
                <a:solidFill>
                  <a:schemeClr val="lt1"/>
                </a:solidFill>
                <a:latin typeface="Calibri"/>
                <a:ea typeface="Calibri"/>
                <a:cs typeface="Calibri"/>
                <a:sym typeface="Calibri"/>
              </a:rPr>
              <a:t>3a.i What is the role of the mentor?</a:t>
            </a:r>
            <a:endParaRPr sz="5600">
              <a:solidFill>
                <a:schemeClr val="lt1"/>
              </a:solidFill>
              <a:latin typeface="Calibri"/>
              <a:ea typeface="Calibri"/>
              <a:cs typeface="Calibri"/>
              <a:sym typeface="Calibri"/>
            </a:endParaRPr>
          </a:p>
        </p:txBody>
      </p:sp>
      <p:sp>
        <p:nvSpPr>
          <p:cNvPr id="162" name="Google Shape;162;p25"/>
          <p:cNvSpPr txBox="1"/>
          <p:nvPr>
            <p:ph idx="1" type="body"/>
          </p:nvPr>
        </p:nvSpPr>
        <p:spPr>
          <a:xfrm>
            <a:off x="628650" y="1369219"/>
            <a:ext cx="7886700" cy="3263400"/>
          </a:xfrm>
          <a:prstGeom prst="rect">
            <a:avLst/>
          </a:prstGeom>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39655"/>
              </a:lnSpc>
              <a:spcBef>
                <a:spcPts val="0"/>
              </a:spcBef>
              <a:spcAft>
                <a:spcPts val="0"/>
              </a:spcAft>
              <a:buNone/>
            </a:pPr>
            <a:r>
              <a:rPr i="1" lang="en" sz="2350">
                <a:solidFill>
                  <a:srgbClr val="3A8FCE"/>
                </a:solidFill>
                <a:highlight>
                  <a:srgbClr val="FFFFFF"/>
                </a:highlight>
                <a:latin typeface="Calibri"/>
                <a:ea typeface="Calibri"/>
                <a:cs typeface="Calibri"/>
                <a:sym typeface="Calibri"/>
              </a:rPr>
              <a:t>“A mentor is a suitably experienced teacher who has formal responsibility to work collaboratively within the ITT partnership to help ensure the trainee receives the highest-quality training.”</a:t>
            </a:r>
            <a:endParaRPr i="1" sz="2350">
              <a:solidFill>
                <a:srgbClr val="3A8FCE"/>
              </a:solidFill>
              <a:highlight>
                <a:srgbClr val="FFFFFF"/>
              </a:highlight>
              <a:latin typeface="Calibri"/>
              <a:ea typeface="Calibri"/>
              <a:cs typeface="Calibri"/>
              <a:sym typeface="Calibri"/>
            </a:endParaRPr>
          </a:p>
          <a:p>
            <a:pPr indent="0" lvl="0" marL="0" rtl="0" algn="l">
              <a:spcBef>
                <a:spcPts val="1900"/>
              </a:spcBef>
              <a:spcAft>
                <a:spcPts val="0"/>
              </a:spcAft>
              <a:buNone/>
            </a:pPr>
            <a:r>
              <a:rPr lang="en" sz="2050">
                <a:solidFill>
                  <a:schemeClr val="dk1"/>
                </a:solidFill>
                <a:highlight>
                  <a:srgbClr val="FFFFFF"/>
                </a:highlight>
                <a:latin typeface="Calibri"/>
                <a:ea typeface="Calibri"/>
                <a:cs typeface="Calibri"/>
                <a:sym typeface="Calibri"/>
              </a:rPr>
              <a:t>National Standards for school-based initial teacher training (ITT) mentors, July 2016</a:t>
            </a:r>
            <a:endParaRPr sz="3200">
              <a:solidFill>
                <a:schemeClr val="dk1"/>
              </a:solidFill>
              <a:latin typeface="Calibri"/>
              <a:ea typeface="Calibri"/>
              <a:cs typeface="Calibri"/>
              <a:sym typeface="Calibri"/>
            </a:endParaRPr>
          </a:p>
          <a:p>
            <a:pPr indent="0" lvl="0" marL="0" rtl="0" algn="l">
              <a:spcBef>
                <a:spcPts val="800"/>
              </a:spcBef>
              <a:spcAft>
                <a:spcPts val="0"/>
              </a:spcAft>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Autofit/>
          </a:bodyPr>
          <a:lstStyle/>
          <a:p>
            <a:pPr indent="0" lvl="0" marL="0" rtl="0" algn="l">
              <a:lnSpc>
                <a:spcPct val="126562"/>
              </a:lnSpc>
              <a:spcBef>
                <a:spcPts val="0"/>
              </a:spcBef>
              <a:spcAft>
                <a:spcPts val="2300"/>
              </a:spcAft>
              <a:buNone/>
            </a:pPr>
            <a:r>
              <a:rPr b="1" lang="en" sz="3500">
                <a:solidFill>
                  <a:schemeClr val="lt1"/>
                </a:solidFill>
                <a:highlight>
                  <a:schemeClr val="dk1"/>
                </a:highlight>
                <a:latin typeface="Calibri"/>
                <a:ea typeface="Calibri"/>
                <a:cs typeface="Calibri"/>
                <a:sym typeface="Calibri"/>
              </a:rPr>
              <a:t>What does a mentor do?</a:t>
            </a:r>
            <a:endParaRPr sz="7500">
              <a:solidFill>
                <a:schemeClr val="lt1"/>
              </a:solidFill>
              <a:highlight>
                <a:schemeClr val="dk1"/>
              </a:highlight>
              <a:latin typeface="Calibri"/>
              <a:ea typeface="Calibri"/>
              <a:cs typeface="Calibri"/>
              <a:sym typeface="Calibri"/>
            </a:endParaRPr>
          </a:p>
        </p:txBody>
      </p:sp>
      <p:sp>
        <p:nvSpPr>
          <p:cNvPr id="168" name="Google Shape;168;p26"/>
          <p:cNvSpPr txBox="1"/>
          <p:nvPr>
            <p:ph idx="1" type="body"/>
          </p:nvPr>
        </p:nvSpPr>
        <p:spPr>
          <a:xfrm>
            <a:off x="628650" y="1369219"/>
            <a:ext cx="7886700" cy="3263400"/>
          </a:xfrm>
          <a:prstGeom prst="rect">
            <a:avLst/>
          </a:prstGeom>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050">
                <a:solidFill>
                  <a:schemeClr val="dk1"/>
                </a:solidFill>
                <a:highlight>
                  <a:srgbClr val="FFFFFF"/>
                </a:highlight>
                <a:latin typeface="Calibri"/>
                <a:ea typeface="Calibri"/>
                <a:cs typeface="Calibri"/>
                <a:sym typeface="Calibri"/>
              </a:rPr>
              <a:t>Mentors who take on the role will be able to draw on a wide range of relevant experiences, strategies and techniques from other aspects of their work. At different times the mentor is:</a:t>
            </a:r>
            <a:endParaRPr sz="2050">
              <a:solidFill>
                <a:schemeClr val="dk1"/>
              </a:solidFill>
              <a:highlight>
                <a:srgbClr val="FFFFFF"/>
              </a:highlight>
              <a:latin typeface="Calibri"/>
              <a:ea typeface="Calibri"/>
              <a:cs typeface="Calibri"/>
              <a:sym typeface="Calibri"/>
            </a:endParaRPr>
          </a:p>
          <a:p>
            <a:pPr indent="-358775" lvl="0" marL="749300" rtl="0" algn="l">
              <a:lnSpc>
                <a:spcPct val="100000"/>
              </a:lnSpc>
              <a:spcBef>
                <a:spcPts val="2300"/>
              </a:spcBef>
              <a:spcAft>
                <a:spcPts val="0"/>
              </a:spcAft>
              <a:buClr>
                <a:schemeClr val="dk1"/>
              </a:buClr>
              <a:buSzPts val="2050"/>
              <a:buFont typeface="Arial"/>
              <a:buChar char="●"/>
            </a:pPr>
            <a:r>
              <a:rPr b="1" lang="en" sz="2050">
                <a:solidFill>
                  <a:schemeClr val="dk1"/>
                </a:solidFill>
                <a:highlight>
                  <a:srgbClr val="FFFFFF"/>
                </a:highlight>
                <a:latin typeface="Calibri"/>
                <a:ea typeface="Calibri"/>
                <a:cs typeface="Calibri"/>
                <a:sym typeface="Calibri"/>
              </a:rPr>
              <a:t>a coach</a:t>
            </a:r>
            <a:r>
              <a:rPr lang="en" sz="2050">
                <a:solidFill>
                  <a:schemeClr val="dk1"/>
                </a:solidFill>
                <a:highlight>
                  <a:srgbClr val="FFFFFF"/>
                </a:highlight>
                <a:latin typeface="Calibri"/>
                <a:ea typeface="Calibri"/>
                <a:cs typeface="Calibri"/>
                <a:sym typeface="Calibri"/>
              </a:rPr>
              <a:t> who provides a model of effective teaching and sharing practice</a:t>
            </a:r>
            <a:endParaRPr sz="2050">
              <a:solidFill>
                <a:schemeClr val="dk1"/>
              </a:solidFill>
              <a:highlight>
                <a:srgbClr val="FFFFFF"/>
              </a:highlight>
              <a:latin typeface="Calibri"/>
              <a:ea typeface="Calibri"/>
              <a:cs typeface="Calibri"/>
              <a:sym typeface="Calibri"/>
            </a:endParaRPr>
          </a:p>
          <a:p>
            <a:pPr indent="-358775" lvl="0" marL="749300" rtl="0" algn="l">
              <a:lnSpc>
                <a:spcPct val="100000"/>
              </a:lnSpc>
              <a:spcBef>
                <a:spcPts val="0"/>
              </a:spcBef>
              <a:spcAft>
                <a:spcPts val="0"/>
              </a:spcAft>
              <a:buClr>
                <a:schemeClr val="dk1"/>
              </a:buClr>
              <a:buSzPts val="2050"/>
              <a:buFont typeface="Arial"/>
              <a:buChar char="●"/>
            </a:pPr>
            <a:r>
              <a:rPr b="1" lang="en" sz="2050">
                <a:solidFill>
                  <a:schemeClr val="dk1"/>
                </a:solidFill>
                <a:highlight>
                  <a:srgbClr val="FFFFFF"/>
                </a:highlight>
                <a:latin typeface="Calibri"/>
                <a:ea typeface="Calibri"/>
                <a:cs typeface="Calibri"/>
                <a:sym typeface="Calibri"/>
              </a:rPr>
              <a:t>a critical friend</a:t>
            </a:r>
            <a:r>
              <a:rPr lang="en" sz="2050">
                <a:solidFill>
                  <a:schemeClr val="dk1"/>
                </a:solidFill>
                <a:highlight>
                  <a:srgbClr val="FFFFFF"/>
                </a:highlight>
                <a:latin typeface="Calibri"/>
                <a:ea typeface="Calibri"/>
                <a:cs typeface="Calibri"/>
                <a:sym typeface="Calibri"/>
              </a:rPr>
              <a:t> who observes the new teacher’s teaching and offers encouragement to develop expertise</a:t>
            </a:r>
            <a:endParaRPr sz="2050">
              <a:solidFill>
                <a:schemeClr val="dk1"/>
              </a:solidFill>
              <a:highlight>
                <a:srgbClr val="FFFFFF"/>
              </a:highlight>
              <a:latin typeface="Calibri"/>
              <a:ea typeface="Calibri"/>
              <a:cs typeface="Calibri"/>
              <a:sym typeface="Calibri"/>
            </a:endParaRPr>
          </a:p>
          <a:p>
            <a:pPr indent="-358775" lvl="0" marL="749300" rtl="0" algn="l">
              <a:lnSpc>
                <a:spcPct val="100000"/>
              </a:lnSpc>
              <a:spcBef>
                <a:spcPts val="0"/>
              </a:spcBef>
              <a:spcAft>
                <a:spcPts val="0"/>
              </a:spcAft>
              <a:buClr>
                <a:schemeClr val="dk1"/>
              </a:buClr>
              <a:buSzPts val="2050"/>
              <a:buFont typeface="Arial"/>
              <a:buChar char="●"/>
            </a:pPr>
            <a:r>
              <a:rPr b="1" lang="en" sz="2050">
                <a:solidFill>
                  <a:schemeClr val="dk1"/>
                </a:solidFill>
                <a:highlight>
                  <a:srgbClr val="FFFFFF"/>
                </a:highlight>
                <a:latin typeface="Calibri"/>
                <a:ea typeface="Calibri"/>
                <a:cs typeface="Calibri"/>
                <a:sym typeface="Calibri"/>
              </a:rPr>
              <a:t>a trainer</a:t>
            </a:r>
            <a:r>
              <a:rPr lang="en" sz="2050">
                <a:solidFill>
                  <a:schemeClr val="dk1"/>
                </a:solidFill>
                <a:highlight>
                  <a:srgbClr val="FFFFFF"/>
                </a:highlight>
                <a:latin typeface="Calibri"/>
                <a:ea typeface="Calibri"/>
                <a:cs typeface="Calibri"/>
                <a:sym typeface="Calibri"/>
              </a:rPr>
              <a:t> in geography subject knowledge and pedagogy</a:t>
            </a:r>
            <a:endParaRPr sz="2050">
              <a:solidFill>
                <a:schemeClr val="dk1"/>
              </a:solidFill>
              <a:highlight>
                <a:srgbClr val="FFFFFF"/>
              </a:highlight>
              <a:latin typeface="Calibri"/>
              <a:ea typeface="Calibri"/>
              <a:cs typeface="Calibri"/>
              <a:sym typeface="Calibri"/>
            </a:endParaRPr>
          </a:p>
          <a:p>
            <a:pPr indent="-358775" lvl="0" marL="749300" rtl="0" algn="l">
              <a:lnSpc>
                <a:spcPct val="100000"/>
              </a:lnSpc>
              <a:spcBef>
                <a:spcPts val="0"/>
              </a:spcBef>
              <a:spcAft>
                <a:spcPts val="0"/>
              </a:spcAft>
              <a:buClr>
                <a:schemeClr val="dk1"/>
              </a:buClr>
              <a:buSzPts val="2050"/>
              <a:buFont typeface="Arial"/>
              <a:buChar char="●"/>
            </a:pPr>
            <a:r>
              <a:rPr b="1" lang="en" sz="2050">
                <a:solidFill>
                  <a:schemeClr val="dk1"/>
                </a:solidFill>
                <a:highlight>
                  <a:srgbClr val="FFFFFF"/>
                </a:highlight>
                <a:latin typeface="Calibri"/>
                <a:ea typeface="Calibri"/>
                <a:cs typeface="Calibri"/>
                <a:sym typeface="Calibri"/>
              </a:rPr>
              <a:t>an assessor</a:t>
            </a:r>
            <a:r>
              <a:rPr lang="en" sz="2050">
                <a:solidFill>
                  <a:schemeClr val="dk1"/>
                </a:solidFill>
                <a:highlight>
                  <a:srgbClr val="FFFFFF"/>
                </a:highlight>
                <a:latin typeface="Calibri"/>
                <a:ea typeface="Calibri"/>
                <a:cs typeface="Calibri"/>
                <a:sym typeface="Calibri"/>
              </a:rPr>
              <a:t> for the </a:t>
            </a:r>
            <a:r>
              <a:rPr i="1" lang="en" sz="2050">
                <a:solidFill>
                  <a:schemeClr val="dk1"/>
                </a:solidFill>
                <a:highlight>
                  <a:srgbClr val="FFFFFF"/>
                </a:highlight>
                <a:uFill>
                  <a:noFill/>
                </a:uFill>
                <a:latin typeface="Calibri"/>
                <a:ea typeface="Calibri"/>
                <a:cs typeface="Calibri"/>
                <a:sym typeface="Calibri"/>
                <a:hlinkClick r:id="rId3">
                  <a:extLst>
                    <a:ext uri="{A12FA001-AC4F-418D-AE19-62706E023703}">
                      <ahyp:hlinkClr val="tx"/>
                    </a:ext>
                  </a:extLst>
                </a:hlinkClick>
              </a:rPr>
              <a:t>Teachers’ Standards</a:t>
            </a:r>
            <a:r>
              <a:rPr lang="en" sz="2050">
                <a:solidFill>
                  <a:schemeClr val="dk1"/>
                </a:solidFill>
                <a:highlight>
                  <a:srgbClr val="FFFFFF"/>
                </a:highlight>
                <a:latin typeface="Calibri"/>
                <a:ea typeface="Calibri"/>
                <a:cs typeface="Calibri"/>
                <a:sym typeface="Calibri"/>
              </a:rPr>
              <a:t>.</a:t>
            </a:r>
            <a:endParaRPr sz="2050">
              <a:solidFill>
                <a:schemeClr val="dk1"/>
              </a:solidFill>
              <a:highlight>
                <a:srgbClr val="FFFFFF"/>
              </a:highlight>
              <a:latin typeface="Calibri"/>
              <a:ea typeface="Calibri"/>
              <a:cs typeface="Calibri"/>
              <a:sym typeface="Calibri"/>
            </a:endParaRPr>
          </a:p>
          <a:p>
            <a:pPr indent="0" lvl="0" marL="0" rtl="0" algn="l">
              <a:spcBef>
                <a:spcPts val="5500"/>
              </a:spcBef>
              <a:spcAft>
                <a:spcPts val="0"/>
              </a:spcAft>
              <a:buNone/>
            </a:pPr>
            <a:r>
              <a:t/>
            </a:r>
            <a:endParaRPr sz="3200">
              <a:solidFill>
                <a:schemeClr val="dk1"/>
              </a:solidFill>
              <a:latin typeface="Calibri"/>
              <a:ea typeface="Calibri"/>
              <a:cs typeface="Calibri"/>
              <a:sym typeface="Calibri"/>
            </a:endParaRPr>
          </a:p>
          <a:p>
            <a:pPr indent="0" lvl="0" marL="0" rtl="0" algn="l">
              <a:spcBef>
                <a:spcPts val="800"/>
              </a:spcBef>
              <a:spcAft>
                <a:spcPts val="0"/>
              </a:spcAft>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rmAutofit/>
          </a:bodyPr>
          <a:lstStyle/>
          <a:p>
            <a:pPr indent="0" lvl="0" marL="0" rtl="0" algn="l">
              <a:lnSpc>
                <a:spcPct val="125000"/>
              </a:lnSpc>
              <a:spcBef>
                <a:spcPts val="0"/>
              </a:spcBef>
              <a:spcAft>
                <a:spcPts val="1000"/>
              </a:spcAft>
              <a:buNone/>
            </a:pPr>
            <a:r>
              <a:rPr lang="en" sz="3500">
                <a:solidFill>
                  <a:schemeClr val="lt1"/>
                </a:solidFill>
                <a:latin typeface="Calibri"/>
                <a:ea typeface="Calibri"/>
                <a:cs typeface="Calibri"/>
                <a:sym typeface="Calibri"/>
              </a:rPr>
              <a:t>Trainees’ views of a good mentor</a:t>
            </a:r>
            <a:endParaRPr sz="5600">
              <a:solidFill>
                <a:schemeClr val="lt1"/>
              </a:solidFill>
              <a:latin typeface="Calibri"/>
              <a:ea typeface="Calibri"/>
              <a:cs typeface="Calibri"/>
              <a:sym typeface="Calibri"/>
            </a:endParaRPr>
          </a:p>
        </p:txBody>
      </p:sp>
      <p:sp>
        <p:nvSpPr>
          <p:cNvPr id="174" name="Google Shape;174;p27"/>
          <p:cNvSpPr txBox="1"/>
          <p:nvPr>
            <p:ph idx="1" type="body"/>
          </p:nvPr>
        </p:nvSpPr>
        <p:spPr>
          <a:xfrm>
            <a:off x="628650" y="1369219"/>
            <a:ext cx="7886700" cy="3263400"/>
          </a:xfrm>
          <a:prstGeom prst="rect">
            <a:avLst/>
          </a:prstGeom>
          <a:ln cap="flat"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50000"/>
              </a:lnSpc>
              <a:spcBef>
                <a:spcPts val="0"/>
              </a:spcBef>
              <a:spcAft>
                <a:spcPts val="0"/>
              </a:spcAft>
              <a:buNone/>
            </a:pPr>
            <a:r>
              <a:rPr lang="en" sz="3250" u="sng">
                <a:solidFill>
                  <a:schemeClr val="hlink"/>
                </a:solidFill>
                <a:highlight>
                  <a:srgbClr val="FFFFFF"/>
                </a:highlight>
                <a:latin typeface="Calibri"/>
                <a:ea typeface="Calibri"/>
                <a:cs typeface="Calibri"/>
                <a:sym typeface="Calibri"/>
                <a:hlinkClick r:id="rId3"/>
              </a:rPr>
              <a:t>Link</a:t>
            </a:r>
            <a:endParaRPr sz="3250">
              <a:solidFill>
                <a:schemeClr val="dk1"/>
              </a:solidFill>
              <a:highlight>
                <a:srgbClr val="FFFFFF"/>
              </a:highlight>
              <a:latin typeface="Calibri"/>
              <a:ea typeface="Calibri"/>
              <a:cs typeface="Calibri"/>
              <a:sym typeface="Calibri"/>
            </a:endParaRPr>
          </a:p>
          <a:p>
            <a:pPr indent="0" lvl="0" marL="0" rtl="0" algn="l">
              <a:spcBef>
                <a:spcPts val="5500"/>
              </a:spcBef>
              <a:spcAft>
                <a:spcPts val="0"/>
              </a:spcAft>
              <a:buNone/>
            </a:pPr>
            <a:r>
              <a:t/>
            </a:r>
            <a:endParaRPr sz="3200">
              <a:solidFill>
                <a:schemeClr val="dk1"/>
              </a:solidFill>
              <a:latin typeface="Calibri"/>
              <a:ea typeface="Calibri"/>
              <a:cs typeface="Calibri"/>
              <a:sym typeface="Calibri"/>
            </a:endParaRPr>
          </a:p>
          <a:p>
            <a:pPr indent="0" lvl="0" marL="0" rtl="0" algn="l">
              <a:spcBef>
                <a:spcPts val="800"/>
              </a:spcBef>
              <a:spcAft>
                <a:spcPts val="0"/>
              </a:spcAft>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628650" y="273850"/>
            <a:ext cx="4434300" cy="994200"/>
          </a:xfrm>
          <a:prstGeom prst="rect">
            <a:avLst/>
          </a:prstGeom>
          <a:solidFill>
            <a:schemeClr val="dk1"/>
          </a:solidFill>
        </p:spPr>
        <p:txBody>
          <a:bodyPr anchorCtr="0" anchor="ctr" bIns="34275" lIns="68575" spcFirstLastPara="1" rIns="68575" wrap="square" tIns="34275">
            <a:normAutofit/>
          </a:bodyPr>
          <a:lstStyle/>
          <a:p>
            <a:pPr indent="0" lvl="0" marL="0" rtl="0" algn="l">
              <a:lnSpc>
                <a:spcPct val="125000"/>
              </a:lnSpc>
              <a:spcBef>
                <a:spcPts val="0"/>
              </a:spcBef>
              <a:spcAft>
                <a:spcPts val="1000"/>
              </a:spcAft>
              <a:buNone/>
            </a:pPr>
            <a:r>
              <a:rPr lang="en" sz="3500">
                <a:solidFill>
                  <a:schemeClr val="lt1"/>
                </a:solidFill>
                <a:latin typeface="Calibri"/>
                <a:ea typeface="Calibri"/>
                <a:cs typeface="Calibri"/>
                <a:sym typeface="Calibri"/>
              </a:rPr>
              <a:t>A recommended read</a:t>
            </a:r>
            <a:endParaRPr sz="5600">
              <a:solidFill>
                <a:schemeClr val="lt1"/>
              </a:solidFill>
              <a:latin typeface="Calibri"/>
              <a:ea typeface="Calibri"/>
              <a:cs typeface="Calibri"/>
              <a:sym typeface="Calibri"/>
            </a:endParaRPr>
          </a:p>
        </p:txBody>
      </p:sp>
      <p:pic>
        <p:nvPicPr>
          <p:cNvPr id="180" name="Google Shape;180;p28"/>
          <p:cNvPicPr preferRelativeResize="0"/>
          <p:nvPr/>
        </p:nvPicPr>
        <p:blipFill>
          <a:blip r:embed="rId3">
            <a:alphaModFix/>
          </a:blip>
          <a:stretch>
            <a:fillRect/>
          </a:stretch>
        </p:blipFill>
        <p:spPr>
          <a:xfrm>
            <a:off x="5422775" y="209738"/>
            <a:ext cx="3335175" cy="47240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SzPts val="990"/>
              <a:buNone/>
            </a:pPr>
            <a:r>
              <a:rPr b="1" lang="en" sz="3620">
                <a:solidFill>
                  <a:srgbClr val="FFFFFF"/>
                </a:solidFill>
                <a:latin typeface="Calibri"/>
                <a:ea typeface="Calibri"/>
                <a:cs typeface="Calibri"/>
                <a:sym typeface="Calibri"/>
              </a:rPr>
              <a:t>3a.ii Key Dates (Placement 1) </a:t>
            </a:r>
            <a:r>
              <a:rPr b="1" lang="en" sz="3620">
                <a:solidFill>
                  <a:srgbClr val="FFFFFF"/>
                </a:solidFill>
              </a:rPr>
              <a:t> </a:t>
            </a:r>
            <a:endParaRPr b="1" sz="3620">
              <a:solidFill>
                <a:srgbClr val="FFFFFF"/>
              </a:solidFill>
            </a:endParaRPr>
          </a:p>
        </p:txBody>
      </p:sp>
      <p:sp>
        <p:nvSpPr>
          <p:cNvPr id="186" name="Google Shape;18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Friday 28th October - </a:t>
            </a:r>
            <a:r>
              <a:rPr lang="en" sz="2400">
                <a:solidFill>
                  <a:srgbClr val="000000"/>
                </a:solidFill>
                <a:latin typeface="Calibri"/>
                <a:ea typeface="Calibri"/>
                <a:cs typeface="Calibri"/>
                <a:sym typeface="Calibri"/>
              </a:rPr>
              <a:t>Trainee </a:t>
            </a:r>
            <a:r>
              <a:rPr lang="en" sz="2400">
                <a:solidFill>
                  <a:srgbClr val="000000"/>
                </a:solidFill>
                <a:latin typeface="Calibri"/>
                <a:ea typeface="Calibri"/>
                <a:cs typeface="Calibri"/>
                <a:sym typeface="Calibri"/>
              </a:rPr>
              <a:t>assignment</a:t>
            </a:r>
            <a:r>
              <a:rPr lang="en" sz="2400">
                <a:solidFill>
                  <a:srgbClr val="000000"/>
                </a:solidFill>
                <a:latin typeface="Calibri"/>
                <a:ea typeface="Calibri"/>
                <a:cs typeface="Calibri"/>
                <a:sym typeface="Calibri"/>
              </a:rPr>
              <a:t> 1 deadline</a:t>
            </a:r>
            <a:endParaRPr sz="2400">
              <a:solidFill>
                <a:srgbClr val="000000"/>
              </a:solidFill>
              <a:latin typeface="Calibri"/>
              <a:ea typeface="Calibri"/>
              <a:cs typeface="Calibri"/>
              <a:sym typeface="Calibri"/>
            </a:endParaRPr>
          </a:p>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Tuesday 1st November </a:t>
            </a:r>
            <a:r>
              <a:rPr lang="en" sz="2400">
                <a:solidFill>
                  <a:srgbClr val="000000"/>
                </a:solidFill>
                <a:latin typeface="Calibri"/>
                <a:ea typeface="Calibri"/>
                <a:cs typeface="Calibri"/>
                <a:sym typeface="Calibri"/>
              </a:rPr>
              <a:t>- Trainees begin their block </a:t>
            </a:r>
            <a:r>
              <a:rPr lang="en" sz="2400">
                <a:solidFill>
                  <a:srgbClr val="000000"/>
                </a:solidFill>
                <a:latin typeface="Calibri"/>
                <a:ea typeface="Calibri"/>
                <a:cs typeface="Calibri"/>
                <a:sym typeface="Calibri"/>
              </a:rPr>
              <a:t>placement</a:t>
            </a:r>
            <a:r>
              <a:rPr lang="en" sz="2400">
                <a:solidFill>
                  <a:srgbClr val="000000"/>
                </a:solidFill>
                <a:latin typeface="Calibri"/>
                <a:ea typeface="Calibri"/>
                <a:cs typeface="Calibri"/>
                <a:sym typeface="Calibri"/>
              </a:rPr>
              <a:t> 1</a:t>
            </a:r>
            <a:endParaRPr sz="2400">
              <a:solidFill>
                <a:srgbClr val="000000"/>
              </a:solidFill>
              <a:latin typeface="Calibri"/>
              <a:ea typeface="Calibri"/>
              <a:cs typeface="Calibri"/>
              <a:sym typeface="Calibri"/>
            </a:endParaRPr>
          </a:p>
          <a:p>
            <a:pPr indent="-346710" lvl="0" marL="457200" rtl="0" algn="l">
              <a:spcBef>
                <a:spcPts val="0"/>
              </a:spcBef>
              <a:spcAft>
                <a:spcPts val="0"/>
              </a:spcAft>
              <a:buClr>
                <a:srgbClr val="FF0000"/>
              </a:buClr>
              <a:buSzPct val="100000"/>
              <a:buFont typeface="Calibri"/>
              <a:buChar char="●"/>
            </a:pPr>
            <a:r>
              <a:rPr b="1" lang="en" sz="2400">
                <a:solidFill>
                  <a:srgbClr val="FF0000"/>
                </a:solidFill>
                <a:latin typeface="Calibri"/>
                <a:ea typeface="Calibri"/>
                <a:cs typeface="Calibri"/>
                <a:sym typeface="Calibri"/>
              </a:rPr>
              <a:t>Friday 9th December </a:t>
            </a:r>
            <a:r>
              <a:rPr lang="en" sz="2400">
                <a:solidFill>
                  <a:srgbClr val="FF0000"/>
                </a:solidFill>
                <a:latin typeface="Calibri"/>
                <a:ea typeface="Calibri"/>
                <a:cs typeface="Calibri"/>
                <a:sym typeface="Calibri"/>
              </a:rPr>
              <a:t>- </a:t>
            </a:r>
            <a:r>
              <a:rPr lang="en" sz="2400">
                <a:solidFill>
                  <a:srgbClr val="FF0000"/>
                </a:solidFill>
                <a:latin typeface="Calibri"/>
                <a:ea typeface="Calibri"/>
                <a:cs typeface="Calibri"/>
                <a:sym typeface="Calibri"/>
              </a:rPr>
              <a:t>Review 1 (completed on PebblePad)</a:t>
            </a:r>
            <a:endParaRPr sz="2400">
              <a:solidFill>
                <a:srgbClr val="FF0000"/>
              </a:solidFill>
              <a:latin typeface="Calibri"/>
              <a:ea typeface="Calibri"/>
              <a:cs typeface="Calibri"/>
              <a:sym typeface="Calibri"/>
            </a:endParaRPr>
          </a:p>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w/c 12th December  </a:t>
            </a:r>
            <a:r>
              <a:rPr lang="en" sz="2400">
                <a:solidFill>
                  <a:srgbClr val="000000"/>
                </a:solidFill>
                <a:latin typeface="Calibri"/>
                <a:ea typeface="Calibri"/>
                <a:cs typeface="Calibri"/>
                <a:sym typeface="Calibri"/>
              </a:rPr>
              <a:t>- Trainees only in school on Tuesday &amp; Thursday</a:t>
            </a:r>
            <a:endParaRPr sz="2400">
              <a:solidFill>
                <a:srgbClr val="000000"/>
              </a:solidFill>
              <a:latin typeface="Calibri"/>
              <a:ea typeface="Calibri"/>
              <a:cs typeface="Calibri"/>
              <a:sym typeface="Calibri"/>
            </a:endParaRPr>
          </a:p>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w/c 2nd January </a:t>
            </a:r>
            <a:r>
              <a:rPr lang="en" sz="2400">
                <a:solidFill>
                  <a:srgbClr val="000000"/>
                </a:solidFill>
                <a:latin typeface="Calibri"/>
                <a:ea typeface="Calibri"/>
                <a:cs typeface="Calibri"/>
                <a:sym typeface="Calibri"/>
              </a:rPr>
              <a:t> - Trainees NOT in school</a:t>
            </a:r>
            <a:endParaRPr sz="2400">
              <a:solidFill>
                <a:srgbClr val="000000"/>
              </a:solidFill>
              <a:latin typeface="Calibri"/>
              <a:ea typeface="Calibri"/>
              <a:cs typeface="Calibri"/>
              <a:sym typeface="Calibri"/>
            </a:endParaRPr>
          </a:p>
          <a:p>
            <a:pPr indent="-346710" lvl="0" marL="457200" rtl="0" algn="l">
              <a:spcBef>
                <a:spcPts val="0"/>
              </a:spcBef>
              <a:spcAft>
                <a:spcPts val="0"/>
              </a:spcAft>
              <a:buClr>
                <a:srgbClr val="FF0000"/>
              </a:buClr>
              <a:buSzPct val="100000"/>
              <a:buFont typeface="Calibri"/>
              <a:buChar char="●"/>
            </a:pPr>
            <a:r>
              <a:rPr b="1" lang="en" sz="2400">
                <a:solidFill>
                  <a:srgbClr val="FF0000"/>
                </a:solidFill>
                <a:latin typeface="Calibri"/>
                <a:ea typeface="Calibri"/>
                <a:cs typeface="Calibri"/>
                <a:sym typeface="Calibri"/>
              </a:rPr>
              <a:t>Monday 30th January 4-6pm </a:t>
            </a:r>
            <a:r>
              <a:rPr lang="en" sz="2400">
                <a:solidFill>
                  <a:srgbClr val="FF0000"/>
                </a:solidFill>
                <a:latin typeface="Calibri"/>
                <a:ea typeface="Calibri"/>
                <a:cs typeface="Calibri"/>
                <a:sym typeface="Calibri"/>
              </a:rPr>
              <a:t>- Geography mentor meeting</a:t>
            </a:r>
            <a:endParaRPr sz="2400">
              <a:solidFill>
                <a:srgbClr val="FF0000"/>
              </a:solidFill>
              <a:latin typeface="Calibri"/>
              <a:ea typeface="Calibri"/>
              <a:cs typeface="Calibri"/>
              <a:sym typeface="Calibri"/>
            </a:endParaRPr>
          </a:p>
          <a:p>
            <a:pPr indent="-346710" lvl="0" marL="457200" rtl="0" algn="l">
              <a:spcBef>
                <a:spcPts val="0"/>
              </a:spcBef>
              <a:spcAft>
                <a:spcPts val="0"/>
              </a:spcAft>
              <a:buClr>
                <a:srgbClr val="FF0000"/>
              </a:buClr>
              <a:buSzPct val="100000"/>
              <a:buFont typeface="Calibri"/>
              <a:buChar char="●"/>
            </a:pPr>
            <a:r>
              <a:rPr b="1" lang="en" sz="2400">
                <a:solidFill>
                  <a:srgbClr val="FF0000"/>
                </a:solidFill>
                <a:latin typeface="Calibri"/>
                <a:ea typeface="Calibri"/>
                <a:cs typeface="Calibri"/>
                <a:sym typeface="Calibri"/>
              </a:rPr>
              <a:t>Friday 3rd </a:t>
            </a:r>
            <a:r>
              <a:rPr b="1" lang="en" sz="2400">
                <a:solidFill>
                  <a:srgbClr val="FF0000"/>
                </a:solidFill>
                <a:latin typeface="Calibri"/>
                <a:ea typeface="Calibri"/>
                <a:cs typeface="Calibri"/>
                <a:sym typeface="Calibri"/>
              </a:rPr>
              <a:t>February</a:t>
            </a:r>
            <a:r>
              <a:rPr b="1" lang="en" sz="2400">
                <a:solidFill>
                  <a:srgbClr val="FF0000"/>
                </a:solidFill>
                <a:latin typeface="Calibri"/>
                <a:ea typeface="Calibri"/>
                <a:cs typeface="Calibri"/>
                <a:sym typeface="Calibri"/>
              </a:rPr>
              <a:t> </a:t>
            </a:r>
            <a:r>
              <a:rPr lang="en" sz="2400">
                <a:solidFill>
                  <a:srgbClr val="FF0000"/>
                </a:solidFill>
                <a:latin typeface="Calibri"/>
                <a:ea typeface="Calibri"/>
                <a:cs typeface="Calibri"/>
                <a:sym typeface="Calibri"/>
              </a:rPr>
              <a:t>- Review 2 </a:t>
            </a:r>
            <a:r>
              <a:rPr lang="en" sz="2400">
                <a:solidFill>
                  <a:srgbClr val="FF0000"/>
                </a:solidFill>
                <a:latin typeface="Calibri"/>
                <a:ea typeface="Calibri"/>
                <a:cs typeface="Calibri"/>
                <a:sym typeface="Calibri"/>
              </a:rPr>
              <a:t>(completed on PebblePad) &amp; trainee’s last day in placement 1 school</a:t>
            </a:r>
            <a:endParaRPr sz="2400">
              <a:solidFill>
                <a:srgbClr val="FF0000"/>
              </a:solidFill>
              <a:latin typeface="Calibri"/>
              <a:ea typeface="Calibri"/>
              <a:cs typeface="Calibri"/>
              <a:sym typeface="Calibri"/>
            </a:endParaRPr>
          </a:p>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Tuesday 7th &amp; Thursday 9th February </a:t>
            </a:r>
            <a:r>
              <a:rPr lang="en" sz="2400">
                <a:solidFill>
                  <a:srgbClr val="000000"/>
                </a:solidFill>
                <a:latin typeface="Calibri"/>
                <a:ea typeface="Calibri"/>
                <a:cs typeface="Calibri"/>
                <a:sym typeface="Calibri"/>
              </a:rPr>
              <a:t>- Trainees induction days in placement 2 setting</a:t>
            </a:r>
            <a:endParaRPr sz="2400">
              <a:solidFill>
                <a:srgbClr val="000000"/>
              </a:solidFill>
              <a:latin typeface="Calibri"/>
              <a:ea typeface="Calibri"/>
              <a:cs typeface="Calibri"/>
              <a:sym typeface="Calibri"/>
            </a:endParaRPr>
          </a:p>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Friday 17th February </a:t>
            </a:r>
            <a:r>
              <a:rPr lang="en" sz="2400">
                <a:solidFill>
                  <a:srgbClr val="000000"/>
                </a:solidFill>
                <a:latin typeface="Calibri"/>
                <a:ea typeface="Calibri"/>
                <a:cs typeface="Calibri"/>
                <a:sym typeface="Calibri"/>
              </a:rPr>
              <a:t>- Trainee assignment 2 deadline</a:t>
            </a:r>
            <a:endParaRPr sz="2400">
              <a:solidFill>
                <a:srgbClr val="000000"/>
              </a:solidFill>
              <a:latin typeface="Calibri"/>
              <a:ea typeface="Calibri"/>
              <a:cs typeface="Calibri"/>
              <a:sym typeface="Calibri"/>
            </a:endParaRPr>
          </a:p>
          <a:p>
            <a:pPr indent="-346710" lvl="0" marL="457200" rtl="0" algn="l">
              <a:spcBef>
                <a:spcPts val="0"/>
              </a:spcBef>
              <a:spcAft>
                <a:spcPts val="0"/>
              </a:spcAft>
              <a:buClr>
                <a:srgbClr val="000000"/>
              </a:buClr>
              <a:buSzPct val="100000"/>
              <a:buFont typeface="Calibri"/>
              <a:buChar char="●"/>
            </a:pPr>
            <a:r>
              <a:rPr b="1" lang="en" sz="2400">
                <a:solidFill>
                  <a:srgbClr val="000000"/>
                </a:solidFill>
                <a:latin typeface="Calibri"/>
                <a:ea typeface="Calibri"/>
                <a:cs typeface="Calibri"/>
                <a:sym typeface="Calibri"/>
              </a:rPr>
              <a:t>Monday 20th February -  </a:t>
            </a:r>
            <a:r>
              <a:rPr lang="en" sz="2400">
                <a:solidFill>
                  <a:srgbClr val="000000"/>
                </a:solidFill>
                <a:latin typeface="Calibri"/>
                <a:ea typeface="Calibri"/>
                <a:cs typeface="Calibri"/>
                <a:sym typeface="Calibri"/>
              </a:rPr>
              <a:t>Trainees begin their second school block placement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1000"/>
                                        <p:tgtEl>
                                          <p:spTgt spid="186">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1000"/>
                                        <p:tgtEl>
                                          <p:spTgt spid="186">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1000"/>
                                        <p:tgtEl>
                                          <p:spTgt spid="186">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1000"/>
                                        <p:tgtEl>
                                          <p:spTgt spid="186">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 calcmode="lin" valueType="num">
                                      <p:cBhvr additive="base">
                                        <p:cTn dur="1000"/>
                                        <p:tgtEl>
                                          <p:spTgt spid="186">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 calcmode="lin" valueType="num">
                                      <p:cBhvr additive="base">
                                        <p:cTn dur="1000"/>
                                        <p:tgtEl>
                                          <p:spTgt spid="186">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 calcmode="lin" valueType="num">
                                      <p:cBhvr additive="base">
                                        <p:cTn dur="1000"/>
                                        <p:tgtEl>
                                          <p:spTgt spid="186">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 calcmode="lin" valueType="num">
                                      <p:cBhvr additive="base">
                                        <p:cTn dur="1000"/>
                                        <p:tgtEl>
                                          <p:spTgt spid="186">
                                            <p:txEl>
                                              <p:pRg end="7" st="7"/>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8" st="8"/>
                                            </p:txEl>
                                          </p:spTgt>
                                        </p:tgtEl>
                                        <p:attrNameLst>
                                          <p:attrName>style.visibility</p:attrName>
                                        </p:attrNameLst>
                                      </p:cBhvr>
                                      <p:to>
                                        <p:strVal val="visible"/>
                                      </p:to>
                                    </p:set>
                                    <p:anim calcmode="lin" valueType="num">
                                      <p:cBhvr additive="base">
                                        <p:cTn dur="1000"/>
                                        <p:tgtEl>
                                          <p:spTgt spid="186">
                                            <p:txEl>
                                              <p:pRg end="8" st="8"/>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xEl>
                                              <p:pRg end="9" st="9"/>
                                            </p:txEl>
                                          </p:spTgt>
                                        </p:tgtEl>
                                        <p:attrNameLst>
                                          <p:attrName>style.visibility</p:attrName>
                                        </p:attrNameLst>
                                      </p:cBhvr>
                                      <p:to>
                                        <p:strVal val="visible"/>
                                      </p:to>
                                    </p:set>
                                    <p:anim calcmode="lin" valueType="num">
                                      <p:cBhvr additive="base">
                                        <p:cTn dur="1000"/>
                                        <p:tgtEl>
                                          <p:spTgt spid="186">
                                            <p:txEl>
                                              <p:pRg end="9" st="9"/>
                                            </p:txEl>
                                          </p:spTgt>
                                        </p:tgtEl>
                                        <p:attrNameLst>
                                          <p:attrName>ppt_w</p:attrName>
                                        </p:attrNameLst>
                                      </p:cBhvr>
                                      <p:tavLst>
                                        <p:tav fmla="" tm="0">
                                          <p:val>
                                            <p:strVal val="0"/>
                                          </p:val>
                                        </p:tav>
                                        <p:tav fmla="" tm="100000">
                                          <p:val>
                                            <p:strVal val="#ppt_w"/>
                                          </p:val>
                                        </p:tav>
                                      </p:tavLst>
                                    </p:anim>
                                    <p:anim calcmode="lin" valueType="num">
                                      <p:cBhvr additive="base">
                                        <p:cTn dur="1000"/>
                                        <p:tgtEl>
                                          <p:spTgt spid="186">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SzPts val="990"/>
              <a:buNone/>
            </a:pPr>
            <a:r>
              <a:rPr b="1" lang="en" sz="3620">
                <a:solidFill>
                  <a:srgbClr val="FFFFFF"/>
                </a:solidFill>
                <a:latin typeface="Calibri"/>
                <a:ea typeface="Calibri"/>
                <a:cs typeface="Calibri"/>
                <a:sym typeface="Calibri"/>
              </a:rPr>
              <a:t>3a.iii Assignment 2</a:t>
            </a:r>
            <a:endParaRPr b="1" sz="3620">
              <a:solidFill>
                <a:srgbClr val="FFFFFF"/>
              </a:solidFill>
            </a:endParaRPr>
          </a:p>
        </p:txBody>
      </p:sp>
      <p:sp>
        <p:nvSpPr>
          <p:cNvPr id="192" name="Google Shape;19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658">
                <a:solidFill>
                  <a:srgbClr val="000000"/>
                </a:solidFill>
                <a:latin typeface="Calibri"/>
                <a:ea typeface="Calibri"/>
                <a:cs typeface="Calibri"/>
                <a:sym typeface="Calibri"/>
              </a:rPr>
              <a:t>Assignment</a:t>
            </a:r>
            <a:r>
              <a:rPr b="1" lang="en" sz="2658">
                <a:solidFill>
                  <a:srgbClr val="000000"/>
                </a:solidFill>
                <a:latin typeface="Calibri"/>
                <a:ea typeface="Calibri"/>
                <a:cs typeface="Calibri"/>
                <a:sym typeface="Calibri"/>
              </a:rPr>
              <a:t> 2 is formally </a:t>
            </a:r>
            <a:r>
              <a:rPr b="1" lang="en" sz="2658">
                <a:solidFill>
                  <a:srgbClr val="000000"/>
                </a:solidFill>
                <a:latin typeface="Calibri"/>
                <a:ea typeface="Calibri"/>
                <a:cs typeface="Calibri"/>
                <a:sym typeface="Calibri"/>
              </a:rPr>
              <a:t>launched</a:t>
            </a:r>
            <a:r>
              <a:rPr b="1" lang="en" sz="2658">
                <a:solidFill>
                  <a:srgbClr val="000000"/>
                </a:solidFill>
                <a:latin typeface="Calibri"/>
                <a:ea typeface="Calibri"/>
                <a:cs typeface="Calibri"/>
                <a:sym typeface="Calibri"/>
              </a:rPr>
              <a:t> with the trainees on Monday 12th </a:t>
            </a:r>
            <a:r>
              <a:rPr b="1" lang="en" sz="2658">
                <a:solidFill>
                  <a:srgbClr val="000000"/>
                </a:solidFill>
                <a:latin typeface="Calibri"/>
                <a:ea typeface="Calibri"/>
                <a:cs typeface="Calibri"/>
                <a:sym typeface="Calibri"/>
              </a:rPr>
              <a:t>December</a:t>
            </a:r>
            <a:endParaRPr b="1" sz="2658">
              <a:solidFill>
                <a:srgbClr val="000000"/>
              </a:solidFill>
              <a:latin typeface="Calibri"/>
              <a:ea typeface="Calibri"/>
              <a:cs typeface="Calibri"/>
              <a:sym typeface="Calibri"/>
            </a:endParaRPr>
          </a:p>
          <a:p>
            <a:pPr indent="0" lvl="0" marL="0" rtl="0" algn="l">
              <a:spcBef>
                <a:spcPts val="1200"/>
              </a:spcBef>
              <a:spcAft>
                <a:spcPts val="0"/>
              </a:spcAft>
              <a:buNone/>
            </a:pPr>
            <a:r>
              <a:rPr lang="en" sz="2297">
                <a:solidFill>
                  <a:srgbClr val="000000"/>
                </a:solidFill>
                <a:latin typeface="Calibri"/>
                <a:ea typeface="Calibri"/>
                <a:cs typeface="Calibri"/>
                <a:sym typeface="Calibri"/>
              </a:rPr>
              <a:t>Addressing each CCF area (2,3 &amp; 6) as a separate sub-section of your assignment evaluate:</a:t>
            </a:r>
            <a:endParaRPr sz="2297">
              <a:solidFill>
                <a:srgbClr val="000000"/>
              </a:solidFill>
              <a:latin typeface="Calibri"/>
              <a:ea typeface="Calibri"/>
              <a:cs typeface="Calibri"/>
              <a:sym typeface="Calibri"/>
            </a:endParaRPr>
          </a:p>
          <a:p>
            <a:pPr indent="-228600" lvl="0" marL="228600" rtl="0" algn="l">
              <a:spcBef>
                <a:spcPts val="1200"/>
              </a:spcBef>
              <a:spcAft>
                <a:spcPts val="0"/>
              </a:spcAft>
              <a:buNone/>
            </a:pPr>
            <a:r>
              <a:rPr lang="en" sz="2297">
                <a:solidFill>
                  <a:srgbClr val="000000"/>
                </a:solidFill>
                <a:latin typeface="Calibri"/>
                <a:ea typeface="Calibri"/>
                <a:cs typeface="Calibri"/>
                <a:sym typeface="Calibri"/>
              </a:rPr>
              <a:t>●</a:t>
            </a:r>
            <a:r>
              <a:rPr lang="en" sz="1897">
                <a:solidFill>
                  <a:srgbClr val="000000"/>
                </a:solidFill>
                <a:latin typeface="Calibri"/>
                <a:ea typeface="Calibri"/>
                <a:cs typeface="Calibri"/>
                <a:sym typeface="Calibri"/>
              </a:rPr>
              <a:t>   	</a:t>
            </a:r>
            <a:r>
              <a:rPr lang="en" sz="2297">
                <a:solidFill>
                  <a:srgbClr val="000000"/>
                </a:solidFill>
                <a:latin typeface="Calibri"/>
                <a:ea typeface="Calibri"/>
                <a:cs typeface="Calibri"/>
                <a:sym typeface="Calibri"/>
              </a:rPr>
              <a:t>Your planning</a:t>
            </a:r>
            <a:endParaRPr sz="2297">
              <a:solidFill>
                <a:srgbClr val="000000"/>
              </a:solidFill>
              <a:latin typeface="Calibri"/>
              <a:ea typeface="Calibri"/>
              <a:cs typeface="Calibri"/>
              <a:sym typeface="Calibri"/>
            </a:endParaRPr>
          </a:p>
          <a:p>
            <a:pPr indent="-228600" lvl="0" marL="228600" rtl="0" algn="l">
              <a:spcBef>
                <a:spcPts val="1200"/>
              </a:spcBef>
              <a:spcAft>
                <a:spcPts val="0"/>
              </a:spcAft>
              <a:buNone/>
            </a:pPr>
            <a:r>
              <a:rPr lang="en" sz="2297">
                <a:solidFill>
                  <a:srgbClr val="000000"/>
                </a:solidFill>
                <a:latin typeface="Calibri"/>
                <a:ea typeface="Calibri"/>
                <a:cs typeface="Calibri"/>
                <a:sym typeface="Calibri"/>
              </a:rPr>
              <a:t>●</a:t>
            </a:r>
            <a:r>
              <a:rPr lang="en" sz="1897">
                <a:solidFill>
                  <a:srgbClr val="000000"/>
                </a:solidFill>
                <a:latin typeface="Calibri"/>
                <a:ea typeface="Calibri"/>
                <a:cs typeface="Calibri"/>
                <a:sym typeface="Calibri"/>
              </a:rPr>
              <a:t>   	</a:t>
            </a:r>
            <a:r>
              <a:rPr lang="en" sz="2297">
                <a:solidFill>
                  <a:srgbClr val="000000"/>
                </a:solidFill>
                <a:latin typeface="Calibri"/>
                <a:ea typeface="Calibri"/>
                <a:cs typeface="Calibri"/>
                <a:sym typeface="Calibri"/>
              </a:rPr>
              <a:t>Your teaching</a:t>
            </a:r>
            <a:endParaRPr sz="2297">
              <a:solidFill>
                <a:srgbClr val="000000"/>
              </a:solidFill>
              <a:latin typeface="Calibri"/>
              <a:ea typeface="Calibri"/>
              <a:cs typeface="Calibri"/>
              <a:sym typeface="Calibri"/>
            </a:endParaRPr>
          </a:p>
          <a:p>
            <a:pPr indent="-228600" lvl="0" marL="228600" rtl="0" algn="l">
              <a:spcBef>
                <a:spcPts val="1200"/>
              </a:spcBef>
              <a:spcAft>
                <a:spcPts val="0"/>
              </a:spcAft>
              <a:buNone/>
            </a:pPr>
            <a:r>
              <a:rPr lang="en" sz="2297">
                <a:solidFill>
                  <a:srgbClr val="000000"/>
                </a:solidFill>
                <a:latin typeface="Calibri"/>
                <a:ea typeface="Calibri"/>
                <a:cs typeface="Calibri"/>
                <a:sym typeface="Calibri"/>
              </a:rPr>
              <a:t>●</a:t>
            </a:r>
            <a:r>
              <a:rPr lang="en" sz="1897">
                <a:solidFill>
                  <a:srgbClr val="000000"/>
                </a:solidFill>
                <a:latin typeface="Calibri"/>
                <a:ea typeface="Calibri"/>
                <a:cs typeface="Calibri"/>
                <a:sym typeface="Calibri"/>
              </a:rPr>
              <a:t>   	</a:t>
            </a:r>
            <a:r>
              <a:rPr lang="en" sz="2297">
                <a:solidFill>
                  <a:srgbClr val="000000"/>
                </a:solidFill>
                <a:latin typeface="Calibri"/>
                <a:ea typeface="Calibri"/>
                <a:cs typeface="Calibri"/>
                <a:sym typeface="Calibri"/>
              </a:rPr>
              <a:t>Your assessment</a:t>
            </a:r>
            <a:endParaRPr sz="2297">
              <a:solidFill>
                <a:srgbClr val="000000"/>
              </a:solidFill>
              <a:latin typeface="Calibri"/>
              <a:ea typeface="Calibri"/>
              <a:cs typeface="Calibri"/>
              <a:sym typeface="Calibri"/>
            </a:endParaRPr>
          </a:p>
          <a:p>
            <a:pPr indent="0" lvl="0" marL="0" rtl="0" algn="l">
              <a:spcBef>
                <a:spcPts val="1200"/>
              </a:spcBef>
              <a:spcAft>
                <a:spcPts val="1200"/>
              </a:spcAft>
              <a:buNone/>
            </a:pPr>
            <a:r>
              <a:rPr lang="en" sz="2297">
                <a:solidFill>
                  <a:srgbClr val="000000"/>
                </a:solidFill>
                <a:latin typeface="Calibri"/>
                <a:ea typeface="Calibri"/>
                <a:cs typeface="Calibri"/>
                <a:sym typeface="Calibri"/>
              </a:rPr>
              <a:t>of a sequence of lessons (approximately 4-6 lessons). You can do this by carefully examining pupils’ work and any feedback you received from an observer during the time you teach your sequence of lessons.</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 calcmode="lin" valueType="num">
                                      <p:cBhvr additive="base">
                                        <p:cTn dur="1000"/>
                                        <p:tgtEl>
                                          <p:spTgt spid="19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9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 calcmode="lin" valueType="num">
                                      <p:cBhvr additive="base">
                                        <p:cTn dur="1000"/>
                                        <p:tgtEl>
                                          <p:spTgt spid="19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9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 calcmode="lin" valueType="num">
                                      <p:cBhvr additive="base">
                                        <p:cTn dur="1000"/>
                                        <p:tgtEl>
                                          <p:spTgt spid="192">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9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 calcmode="lin" valueType="num">
                                      <p:cBhvr additive="base">
                                        <p:cTn dur="1000"/>
                                        <p:tgtEl>
                                          <p:spTgt spid="192">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9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 calcmode="lin" valueType="num">
                                      <p:cBhvr additive="base">
                                        <p:cTn dur="1000"/>
                                        <p:tgtEl>
                                          <p:spTgt spid="192">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19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 calcmode="lin" valueType="num">
                                      <p:cBhvr additive="base">
                                        <p:cTn dur="1000"/>
                                        <p:tgtEl>
                                          <p:spTgt spid="192">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192">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3620">
                <a:solidFill>
                  <a:srgbClr val="FFFFFF"/>
                </a:solidFill>
                <a:latin typeface="Calibri"/>
                <a:ea typeface="Calibri"/>
                <a:cs typeface="Calibri"/>
                <a:sym typeface="Calibri"/>
              </a:rPr>
              <a:t>3b. </a:t>
            </a:r>
            <a:r>
              <a:rPr b="1" lang="en" sz="3620">
                <a:solidFill>
                  <a:srgbClr val="FFFFFF"/>
                </a:solidFill>
                <a:latin typeface="Calibri"/>
                <a:ea typeface="Calibri"/>
                <a:cs typeface="Calibri"/>
                <a:sym typeface="Calibri"/>
              </a:rPr>
              <a:t>Support for Mentors</a:t>
            </a:r>
            <a:endParaRPr b="1" sz="3620">
              <a:solidFill>
                <a:srgbClr val="FFFFFF"/>
              </a:solidFill>
              <a:latin typeface="Calibri"/>
              <a:ea typeface="Calibri"/>
              <a:cs typeface="Calibri"/>
              <a:sym typeface="Calibri"/>
            </a:endParaRPr>
          </a:p>
        </p:txBody>
      </p:sp>
      <p:sp>
        <p:nvSpPr>
          <p:cNvPr id="198" name="Google Shape;19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3"/>
              </a:rPr>
              <a:t>UoY PGCE mentor website </a:t>
            </a:r>
            <a:endParaRPr>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4"/>
              </a:rPr>
              <a:t>Mentor handbook</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5"/>
              </a:rPr>
              <a:t>Geography subject specific </a:t>
            </a:r>
            <a:r>
              <a:rPr lang="en" sz="2400" u="sng">
                <a:solidFill>
                  <a:schemeClr val="hlink"/>
                </a:solidFill>
                <a:latin typeface="Calibri"/>
                <a:ea typeface="Calibri"/>
                <a:cs typeface="Calibri"/>
                <a:sym typeface="Calibri"/>
                <a:hlinkClick r:id="rId6"/>
              </a:rPr>
              <a:t>target</a:t>
            </a:r>
            <a:r>
              <a:rPr lang="en" sz="2400" u="sng">
                <a:solidFill>
                  <a:schemeClr val="hlink"/>
                </a:solidFill>
                <a:latin typeface="Calibri"/>
                <a:ea typeface="Calibri"/>
                <a:cs typeface="Calibri"/>
                <a:sym typeface="Calibri"/>
                <a:hlinkClick r:id="rId7"/>
              </a:rPr>
              <a:t> examples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8"/>
              </a:rPr>
              <a:t>PebblePad </a:t>
            </a:r>
            <a:r>
              <a:rPr lang="en" sz="2400" u="sng">
                <a:solidFill>
                  <a:schemeClr val="hlink"/>
                </a:solidFill>
                <a:latin typeface="Calibri"/>
                <a:ea typeface="Calibri"/>
                <a:cs typeface="Calibri"/>
                <a:sym typeface="Calibri"/>
                <a:hlinkClick r:id="rId9"/>
              </a:rPr>
              <a:t>explained</a:t>
            </a:r>
            <a:r>
              <a:rPr lang="en" sz="2400" u="sng">
                <a:solidFill>
                  <a:schemeClr val="hlink"/>
                </a:solidFill>
                <a:latin typeface="Calibri"/>
                <a:ea typeface="Calibri"/>
                <a:cs typeface="Calibri"/>
                <a:sym typeface="Calibri"/>
                <a:hlinkClick r:id="rId10"/>
              </a:rPr>
              <a:t> - video 5 mins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11"/>
              </a:rPr>
              <a:t>Shared mentor Google Drive</a:t>
            </a:r>
            <a:endParaRPr sz="2400">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Regular mentor email updates (approx. every 2 weeks)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Quick </a:t>
            </a:r>
            <a:r>
              <a:rPr lang="en" sz="2400">
                <a:solidFill>
                  <a:schemeClr val="dk1"/>
                </a:solidFill>
                <a:latin typeface="Calibri"/>
                <a:ea typeface="Calibri"/>
                <a:cs typeface="Calibri"/>
                <a:sym typeface="Calibri"/>
              </a:rPr>
              <a:t>response</a:t>
            </a:r>
            <a:r>
              <a:rPr lang="en" sz="2400">
                <a:solidFill>
                  <a:schemeClr val="dk1"/>
                </a:solidFill>
                <a:latin typeface="Calibri"/>
                <a:ea typeface="Calibri"/>
                <a:cs typeface="Calibri"/>
                <a:sym typeface="Calibri"/>
              </a:rPr>
              <a:t> to emails regarding any concerns regarding a trainee</a:t>
            </a:r>
            <a:endParaRPr sz="2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3600">
                <a:solidFill>
                  <a:schemeClr val="lt1"/>
                </a:solidFill>
                <a:latin typeface="Calibri"/>
                <a:ea typeface="Calibri"/>
                <a:cs typeface="Calibri"/>
                <a:sym typeface="Calibri"/>
              </a:rPr>
              <a:t>3. Host Teacher Consistency</a:t>
            </a:r>
            <a:endParaRPr b="1" sz="3620">
              <a:solidFill>
                <a:srgbClr val="FFFFFF"/>
              </a:solidFill>
              <a:latin typeface="Calibri"/>
              <a:ea typeface="Calibri"/>
              <a:cs typeface="Calibri"/>
              <a:sym typeface="Calibri"/>
            </a:endParaRPr>
          </a:p>
        </p:txBody>
      </p:sp>
      <p:sp>
        <p:nvSpPr>
          <p:cNvPr id="204" name="Google Shape;20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200">
                <a:solidFill>
                  <a:schemeClr val="dk1"/>
                </a:solidFill>
                <a:latin typeface="Calibri"/>
                <a:ea typeface="Calibri"/>
                <a:cs typeface="Calibri"/>
                <a:sym typeface="Calibri"/>
              </a:rPr>
              <a:t>What support is needed? - JE</a:t>
            </a:r>
            <a:endParaRPr sz="3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444500" lvl="0" marL="457200" rtl="0" algn="l">
              <a:spcBef>
                <a:spcPts val="0"/>
              </a:spcBef>
              <a:spcAft>
                <a:spcPts val="0"/>
              </a:spcAft>
              <a:buClr>
                <a:schemeClr val="lt1"/>
              </a:buClr>
              <a:buSzPts val="3400"/>
              <a:buAutoNum type="arabicPeriod"/>
            </a:pPr>
            <a:r>
              <a:rPr b="1" lang="en" sz="3400">
                <a:solidFill>
                  <a:schemeClr val="lt1"/>
                </a:solidFill>
              </a:rPr>
              <a:t>Welcome and national PGCE context</a:t>
            </a:r>
            <a:endParaRPr b="1" sz="3220">
              <a:solidFill>
                <a:srgbClr val="FFFFFF"/>
              </a:solidFill>
            </a:endParaRPr>
          </a:p>
        </p:txBody>
      </p:sp>
      <p:sp>
        <p:nvSpPr>
          <p:cNvPr id="74" name="Google Shape;74;p15"/>
          <p:cNvSpPr txBox="1"/>
          <p:nvPr>
            <p:ph idx="1" type="body"/>
          </p:nvPr>
        </p:nvSpPr>
        <p:spPr>
          <a:xfrm>
            <a:off x="311700" y="1152475"/>
            <a:ext cx="85206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 calcmode="lin" valueType="num">
                                      <p:cBhvr additive="base">
                                        <p:cTn dur="1000"/>
                                        <p:tgtEl>
                                          <p:spTgt spid="74">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7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3600">
                <a:solidFill>
                  <a:schemeClr val="lt1"/>
                </a:solidFill>
                <a:latin typeface="Calibri"/>
                <a:ea typeface="Calibri"/>
                <a:cs typeface="Calibri"/>
                <a:sym typeface="Calibri"/>
              </a:rPr>
              <a:t>3. Placement 1 Requirements</a:t>
            </a:r>
            <a:endParaRPr b="1" sz="3620">
              <a:solidFill>
                <a:srgbClr val="FFFFFF"/>
              </a:solidFill>
              <a:latin typeface="Calibri"/>
              <a:ea typeface="Calibri"/>
              <a:cs typeface="Calibri"/>
              <a:sym typeface="Calibri"/>
            </a:endParaRPr>
          </a:p>
        </p:txBody>
      </p:sp>
      <p:sp>
        <p:nvSpPr>
          <p:cNvPr id="210" name="Google Shape;21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u="sng">
                <a:solidFill>
                  <a:schemeClr val="hlink"/>
                </a:solidFill>
                <a:latin typeface="Calibri"/>
                <a:ea typeface="Calibri"/>
                <a:cs typeface="Calibri"/>
                <a:sym typeface="Calibri"/>
                <a:hlinkClick r:id="rId3"/>
              </a:rPr>
              <a:t>Link</a:t>
            </a:r>
            <a:endParaRPr sz="24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200">
                <a:solidFill>
                  <a:srgbClr val="FFFFFF"/>
                </a:solidFill>
                <a:latin typeface="Calibri"/>
                <a:ea typeface="Calibri"/>
                <a:cs typeface="Calibri"/>
                <a:sym typeface="Calibri"/>
              </a:rPr>
              <a:t>Any questions regarding placement 1 </a:t>
            </a:r>
            <a:r>
              <a:rPr b="1" lang="en" sz="3200">
                <a:solidFill>
                  <a:srgbClr val="FFFFFF"/>
                </a:solidFill>
                <a:latin typeface="Calibri"/>
                <a:ea typeface="Calibri"/>
                <a:cs typeface="Calibri"/>
                <a:sym typeface="Calibri"/>
              </a:rPr>
              <a:t>requirements</a:t>
            </a:r>
            <a:r>
              <a:rPr b="1" lang="en" sz="3200">
                <a:solidFill>
                  <a:srgbClr val="FFFFFF"/>
                </a:solidFill>
                <a:latin typeface="Calibri"/>
                <a:ea typeface="Calibri"/>
                <a:cs typeface="Calibri"/>
                <a:sym typeface="Calibri"/>
              </a:rPr>
              <a:t>?</a:t>
            </a:r>
            <a:endParaRPr b="1" sz="3200">
              <a:solidFill>
                <a:srgbClr val="FFFFFF"/>
              </a:solidFill>
              <a:latin typeface="Calibri"/>
              <a:ea typeface="Calibri"/>
              <a:cs typeface="Calibri"/>
              <a:sym typeface="Calibri"/>
            </a:endParaRPr>
          </a:p>
        </p:txBody>
      </p:sp>
      <p:pic>
        <p:nvPicPr>
          <p:cNvPr descr="Icon, Head, Profile, Question Mark, Question, Internet" id="216" name="Google Shape;216;p34"/>
          <p:cNvPicPr preferRelativeResize="0"/>
          <p:nvPr/>
        </p:nvPicPr>
        <p:blipFill rotWithShape="1">
          <a:blip r:embed="rId3">
            <a:alphaModFix/>
          </a:blip>
          <a:srcRect b="0" l="0" r="0" t="0"/>
          <a:stretch/>
        </p:blipFill>
        <p:spPr>
          <a:xfrm>
            <a:off x="3133875" y="1309679"/>
            <a:ext cx="3153699" cy="3101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311700" y="236975"/>
            <a:ext cx="8520600" cy="11874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2900">
                <a:solidFill>
                  <a:schemeClr val="lt1"/>
                </a:solidFill>
                <a:latin typeface="Calibri"/>
                <a:ea typeface="Calibri"/>
                <a:cs typeface="Calibri"/>
                <a:sym typeface="Calibri"/>
              </a:rPr>
              <a:t>4</a:t>
            </a:r>
            <a:r>
              <a:rPr lang="en" sz="2900">
                <a:solidFill>
                  <a:schemeClr val="lt1"/>
                </a:solidFill>
                <a:latin typeface="Calibri"/>
                <a:ea typeface="Calibri"/>
                <a:cs typeface="Calibri"/>
                <a:sym typeface="Calibri"/>
              </a:rPr>
              <a:t>. </a:t>
            </a:r>
            <a:r>
              <a:rPr lang="en" sz="2900">
                <a:solidFill>
                  <a:schemeClr val="lt1"/>
                </a:solidFill>
                <a:latin typeface="Calibri"/>
                <a:ea typeface="Calibri"/>
                <a:cs typeface="Calibri"/>
                <a:sym typeface="Calibri"/>
              </a:rPr>
              <a:t>Mentor Development Work</a:t>
            </a:r>
            <a:endParaRPr sz="2900">
              <a:solidFill>
                <a:schemeClr val="lt1"/>
              </a:solidFill>
              <a:latin typeface="Calibri"/>
              <a:ea typeface="Calibri"/>
              <a:cs typeface="Calibri"/>
              <a:sym typeface="Calibri"/>
            </a:endParaRPr>
          </a:p>
          <a:p>
            <a:pPr indent="0" lvl="0" marL="228600" rtl="0" algn="l">
              <a:spcBef>
                <a:spcPts val="0"/>
              </a:spcBef>
              <a:spcAft>
                <a:spcPts val="0"/>
              </a:spcAft>
              <a:buNone/>
            </a:pPr>
            <a:r>
              <a:rPr lang="en" sz="2900">
                <a:solidFill>
                  <a:schemeClr val="lt1"/>
                </a:solidFill>
                <a:latin typeface="Calibri"/>
                <a:ea typeface="Calibri"/>
                <a:cs typeface="Calibri"/>
                <a:sym typeface="Calibri"/>
              </a:rPr>
              <a:t>Developing effective targets - Pedagogy Focus</a:t>
            </a:r>
            <a:endParaRPr sz="2900">
              <a:solidFill>
                <a:schemeClr val="lt1"/>
              </a:solidFill>
              <a:latin typeface="Calibri"/>
              <a:ea typeface="Calibri"/>
              <a:cs typeface="Calibri"/>
              <a:sym typeface="Calibri"/>
            </a:endParaRPr>
          </a:p>
          <a:p>
            <a:pPr indent="0" lvl="0" marL="0" rtl="0" algn="l">
              <a:lnSpc>
                <a:spcPct val="125000"/>
              </a:lnSpc>
              <a:spcBef>
                <a:spcPts val="0"/>
              </a:spcBef>
              <a:spcAft>
                <a:spcPts val="1000"/>
              </a:spcAft>
              <a:buNone/>
            </a:pPr>
            <a:r>
              <a:t/>
            </a:r>
            <a:endParaRPr sz="3800">
              <a:solidFill>
                <a:schemeClr val="lt1"/>
              </a:solidFill>
              <a:latin typeface="Calibri"/>
              <a:ea typeface="Calibri"/>
              <a:cs typeface="Calibri"/>
              <a:sym typeface="Calibri"/>
            </a:endParaRPr>
          </a:p>
        </p:txBody>
      </p:sp>
      <p:sp>
        <p:nvSpPr>
          <p:cNvPr id="222" name="Google Shape;222;p35"/>
          <p:cNvSpPr txBox="1"/>
          <p:nvPr>
            <p:ph idx="1" type="body"/>
          </p:nvPr>
        </p:nvSpPr>
        <p:spPr>
          <a:xfrm>
            <a:off x="311700" y="1573000"/>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25000"/>
              </a:lnSpc>
              <a:spcBef>
                <a:spcPts val="0"/>
              </a:spcBef>
              <a:spcAft>
                <a:spcPts val="0"/>
              </a:spcAft>
              <a:buNone/>
            </a:pPr>
            <a:r>
              <a:rPr lang="en" sz="2600">
                <a:solidFill>
                  <a:srgbClr val="000000"/>
                </a:solidFill>
                <a:latin typeface="Calibri"/>
                <a:ea typeface="Calibri"/>
                <a:cs typeface="Calibri"/>
                <a:sym typeface="Calibri"/>
              </a:rPr>
              <a:t>These are all </a:t>
            </a:r>
            <a:r>
              <a:rPr lang="en" sz="2600">
                <a:solidFill>
                  <a:srgbClr val="000000"/>
                </a:solidFill>
                <a:latin typeface="Calibri"/>
                <a:ea typeface="Calibri"/>
                <a:cs typeface="Calibri"/>
                <a:sym typeface="Calibri"/>
              </a:rPr>
              <a:t>targets</a:t>
            </a:r>
            <a:r>
              <a:rPr lang="en" sz="2600">
                <a:solidFill>
                  <a:srgbClr val="000000"/>
                </a:solidFill>
                <a:latin typeface="Calibri"/>
                <a:ea typeface="Calibri"/>
                <a:cs typeface="Calibri"/>
                <a:sym typeface="Calibri"/>
              </a:rPr>
              <a:t> that were set during mentor meetings in </a:t>
            </a:r>
            <a:r>
              <a:rPr lang="en" sz="2600">
                <a:solidFill>
                  <a:srgbClr val="000000"/>
                </a:solidFill>
                <a:latin typeface="Calibri"/>
                <a:ea typeface="Calibri"/>
                <a:cs typeface="Calibri"/>
                <a:sym typeface="Calibri"/>
              </a:rPr>
              <a:t>placement</a:t>
            </a:r>
            <a:r>
              <a:rPr lang="en" sz="2600">
                <a:solidFill>
                  <a:srgbClr val="000000"/>
                </a:solidFill>
                <a:latin typeface="Calibri"/>
                <a:ea typeface="Calibri"/>
                <a:cs typeface="Calibri"/>
                <a:sym typeface="Calibri"/>
              </a:rPr>
              <a:t> 1 last year. Any comments?</a:t>
            </a:r>
            <a:endParaRPr sz="2600">
              <a:solidFill>
                <a:srgbClr val="000000"/>
              </a:solidFill>
              <a:latin typeface="Calibri"/>
              <a:ea typeface="Calibri"/>
              <a:cs typeface="Calibri"/>
              <a:sym typeface="Calibri"/>
            </a:endParaRPr>
          </a:p>
          <a:p>
            <a:pPr indent="-393700" lvl="0" marL="457200" rtl="0" algn="l">
              <a:lnSpc>
                <a:spcPct val="125000"/>
              </a:lnSpc>
              <a:spcBef>
                <a:spcPts val="100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Add more pace into lessons </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Try out 2 or 3 </a:t>
            </a:r>
            <a:r>
              <a:rPr lang="en" sz="2600">
                <a:solidFill>
                  <a:srgbClr val="000000"/>
                </a:solidFill>
                <a:latin typeface="Calibri"/>
                <a:ea typeface="Calibri"/>
                <a:cs typeface="Calibri"/>
                <a:sym typeface="Calibri"/>
              </a:rPr>
              <a:t>strategies for improving behaviour</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Use your voice</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Learn how to plan more cohesive lessons</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Use more AfL</a:t>
            </a:r>
            <a:endParaRPr sz="260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311700" y="236975"/>
            <a:ext cx="8520600" cy="11874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2900">
                <a:solidFill>
                  <a:schemeClr val="lt1"/>
                </a:solidFill>
                <a:latin typeface="Calibri"/>
                <a:ea typeface="Calibri"/>
                <a:cs typeface="Calibri"/>
                <a:sym typeface="Calibri"/>
              </a:rPr>
              <a:t>4. Mentor Development Work</a:t>
            </a:r>
            <a:endParaRPr sz="2900">
              <a:solidFill>
                <a:schemeClr val="lt1"/>
              </a:solidFill>
              <a:latin typeface="Calibri"/>
              <a:ea typeface="Calibri"/>
              <a:cs typeface="Calibri"/>
              <a:sym typeface="Calibri"/>
            </a:endParaRPr>
          </a:p>
          <a:p>
            <a:pPr indent="0" lvl="0" marL="228600" rtl="0" algn="l">
              <a:spcBef>
                <a:spcPts val="0"/>
              </a:spcBef>
              <a:spcAft>
                <a:spcPts val="0"/>
              </a:spcAft>
              <a:buNone/>
            </a:pPr>
            <a:r>
              <a:rPr lang="en" sz="2900">
                <a:solidFill>
                  <a:schemeClr val="lt1"/>
                </a:solidFill>
                <a:latin typeface="Calibri"/>
                <a:ea typeface="Calibri"/>
                <a:cs typeface="Calibri"/>
                <a:sym typeface="Calibri"/>
              </a:rPr>
              <a:t>Developing effective targets - Pedagogy Focus</a:t>
            </a:r>
            <a:endParaRPr sz="2900">
              <a:solidFill>
                <a:schemeClr val="lt1"/>
              </a:solidFill>
              <a:latin typeface="Calibri"/>
              <a:ea typeface="Calibri"/>
              <a:cs typeface="Calibri"/>
              <a:sym typeface="Calibri"/>
            </a:endParaRPr>
          </a:p>
          <a:p>
            <a:pPr indent="0" lvl="0" marL="0" rtl="0" algn="l">
              <a:lnSpc>
                <a:spcPct val="125000"/>
              </a:lnSpc>
              <a:spcBef>
                <a:spcPts val="0"/>
              </a:spcBef>
              <a:spcAft>
                <a:spcPts val="1000"/>
              </a:spcAft>
              <a:buNone/>
            </a:pPr>
            <a:r>
              <a:t/>
            </a:r>
            <a:endParaRPr sz="3800">
              <a:solidFill>
                <a:schemeClr val="lt1"/>
              </a:solidFill>
              <a:latin typeface="Calibri"/>
              <a:ea typeface="Calibri"/>
              <a:cs typeface="Calibri"/>
              <a:sym typeface="Calibri"/>
            </a:endParaRPr>
          </a:p>
        </p:txBody>
      </p:sp>
      <p:sp>
        <p:nvSpPr>
          <p:cNvPr id="228" name="Google Shape;228;p36"/>
          <p:cNvSpPr txBox="1"/>
          <p:nvPr>
            <p:ph idx="1" type="body"/>
          </p:nvPr>
        </p:nvSpPr>
        <p:spPr>
          <a:xfrm>
            <a:off x="311700" y="1573000"/>
            <a:ext cx="8520600" cy="3416400"/>
          </a:xfrm>
          <a:prstGeom prst="rect">
            <a:avLst/>
          </a:prstGeom>
        </p:spPr>
        <p:txBody>
          <a:bodyPr anchorCtr="0" anchor="t" bIns="91425" lIns="91425" spcFirstLastPara="1" rIns="91425" wrap="square" tIns="91425">
            <a:normAutofit/>
          </a:bodyPr>
          <a:lstStyle/>
          <a:p>
            <a:pPr indent="0" lvl="0" marL="0" rtl="0" algn="l">
              <a:lnSpc>
                <a:spcPct val="125000"/>
              </a:lnSpc>
              <a:spcBef>
                <a:spcPts val="0"/>
              </a:spcBef>
              <a:spcAft>
                <a:spcPts val="0"/>
              </a:spcAft>
              <a:buNone/>
            </a:pPr>
            <a:r>
              <a:rPr lang="en" sz="2600">
                <a:solidFill>
                  <a:srgbClr val="000000"/>
                </a:solidFill>
                <a:latin typeface="Calibri"/>
                <a:ea typeface="Calibri"/>
                <a:cs typeface="Calibri"/>
                <a:sym typeface="Calibri"/>
              </a:rPr>
              <a:t>How could we make these more meaningful/ SMART?</a:t>
            </a:r>
            <a:endParaRPr sz="2600">
              <a:solidFill>
                <a:srgbClr val="000000"/>
              </a:solidFill>
              <a:latin typeface="Calibri"/>
              <a:ea typeface="Calibri"/>
              <a:cs typeface="Calibri"/>
              <a:sym typeface="Calibri"/>
            </a:endParaRPr>
          </a:p>
          <a:p>
            <a:pPr indent="-393700" lvl="0" marL="457200" rtl="0" algn="l">
              <a:lnSpc>
                <a:spcPct val="125000"/>
              </a:lnSpc>
              <a:spcBef>
                <a:spcPts val="100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Add more pace into lessons </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Try out 2 or 3 strategies for improving behaviour</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Use your voice</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Learn how to plan more cohesive lessons</a:t>
            </a:r>
            <a:endParaRPr sz="2600">
              <a:solidFill>
                <a:srgbClr val="000000"/>
              </a:solidFill>
              <a:latin typeface="Calibri"/>
              <a:ea typeface="Calibri"/>
              <a:cs typeface="Calibri"/>
              <a:sym typeface="Calibri"/>
            </a:endParaRPr>
          </a:p>
          <a:p>
            <a:pPr indent="-393700" lvl="0" marL="457200" rtl="0" algn="l">
              <a:lnSpc>
                <a:spcPct val="125000"/>
              </a:lnSpc>
              <a:spcBef>
                <a:spcPts val="0"/>
              </a:spcBef>
              <a:spcAft>
                <a:spcPts val="0"/>
              </a:spcAft>
              <a:buClr>
                <a:srgbClr val="000000"/>
              </a:buClr>
              <a:buSzPts val="2600"/>
              <a:buFont typeface="Calibri"/>
              <a:buChar char="●"/>
            </a:pPr>
            <a:r>
              <a:rPr lang="en" sz="2600">
                <a:solidFill>
                  <a:srgbClr val="000000"/>
                </a:solidFill>
                <a:latin typeface="Calibri"/>
                <a:ea typeface="Calibri"/>
                <a:cs typeface="Calibri"/>
                <a:sym typeface="Calibri"/>
              </a:rPr>
              <a:t>Use more AfL</a:t>
            </a:r>
            <a:endParaRPr sz="26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type="title"/>
          </p:nvPr>
        </p:nvSpPr>
        <p:spPr>
          <a:xfrm>
            <a:off x="311700" y="236975"/>
            <a:ext cx="8520600" cy="11874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2900">
                <a:solidFill>
                  <a:schemeClr val="lt1"/>
                </a:solidFill>
                <a:latin typeface="Calibri"/>
                <a:ea typeface="Calibri"/>
                <a:cs typeface="Calibri"/>
                <a:sym typeface="Calibri"/>
              </a:rPr>
              <a:t>4. Mentor Development Work</a:t>
            </a:r>
            <a:endParaRPr sz="2900">
              <a:solidFill>
                <a:schemeClr val="lt1"/>
              </a:solidFill>
              <a:latin typeface="Calibri"/>
              <a:ea typeface="Calibri"/>
              <a:cs typeface="Calibri"/>
              <a:sym typeface="Calibri"/>
            </a:endParaRPr>
          </a:p>
          <a:p>
            <a:pPr indent="0" lvl="0" marL="228600" rtl="0" algn="l">
              <a:spcBef>
                <a:spcPts val="0"/>
              </a:spcBef>
              <a:spcAft>
                <a:spcPts val="0"/>
              </a:spcAft>
              <a:buNone/>
            </a:pPr>
            <a:r>
              <a:rPr lang="en" sz="2900">
                <a:solidFill>
                  <a:schemeClr val="lt1"/>
                </a:solidFill>
                <a:latin typeface="Calibri"/>
                <a:ea typeface="Calibri"/>
                <a:cs typeface="Calibri"/>
                <a:sym typeface="Calibri"/>
              </a:rPr>
              <a:t>Developing effective targets - Subject Specific Focus</a:t>
            </a:r>
            <a:endParaRPr sz="2900">
              <a:solidFill>
                <a:schemeClr val="lt1"/>
              </a:solidFill>
              <a:latin typeface="Calibri"/>
              <a:ea typeface="Calibri"/>
              <a:cs typeface="Calibri"/>
              <a:sym typeface="Calibri"/>
            </a:endParaRPr>
          </a:p>
          <a:p>
            <a:pPr indent="0" lvl="0" marL="0" rtl="0" algn="l">
              <a:lnSpc>
                <a:spcPct val="125000"/>
              </a:lnSpc>
              <a:spcBef>
                <a:spcPts val="0"/>
              </a:spcBef>
              <a:spcAft>
                <a:spcPts val="1000"/>
              </a:spcAft>
              <a:buNone/>
            </a:pPr>
            <a:r>
              <a:t/>
            </a:r>
            <a:endParaRPr sz="3800">
              <a:solidFill>
                <a:schemeClr val="lt1"/>
              </a:solidFill>
              <a:latin typeface="Calibri"/>
              <a:ea typeface="Calibri"/>
              <a:cs typeface="Calibri"/>
              <a:sym typeface="Calibri"/>
            </a:endParaRPr>
          </a:p>
        </p:txBody>
      </p:sp>
      <p:sp>
        <p:nvSpPr>
          <p:cNvPr id="234" name="Google Shape;234;p37"/>
          <p:cNvSpPr txBox="1"/>
          <p:nvPr>
            <p:ph idx="1" type="body"/>
          </p:nvPr>
        </p:nvSpPr>
        <p:spPr>
          <a:xfrm>
            <a:off x="311700" y="1573000"/>
            <a:ext cx="8520600" cy="3416400"/>
          </a:xfrm>
          <a:prstGeom prst="rect">
            <a:avLst/>
          </a:prstGeom>
        </p:spPr>
        <p:txBody>
          <a:bodyPr anchorCtr="0" anchor="t" bIns="91425" lIns="91425" spcFirstLastPara="1" rIns="91425" wrap="square" tIns="91425">
            <a:normAutofit/>
          </a:bodyPr>
          <a:lstStyle/>
          <a:p>
            <a:pPr indent="0" lvl="0" marL="0" rtl="0" algn="l">
              <a:lnSpc>
                <a:spcPct val="125000"/>
              </a:lnSpc>
              <a:spcBef>
                <a:spcPts val="0"/>
              </a:spcBef>
              <a:spcAft>
                <a:spcPts val="0"/>
              </a:spcAft>
              <a:buNone/>
            </a:pPr>
            <a:r>
              <a:rPr lang="en" sz="2900">
                <a:solidFill>
                  <a:srgbClr val="000000"/>
                </a:solidFill>
                <a:latin typeface="Calibri"/>
                <a:ea typeface="Calibri"/>
                <a:cs typeface="Calibri"/>
                <a:sym typeface="Calibri"/>
              </a:rPr>
              <a:t>The most common subject specific </a:t>
            </a:r>
            <a:r>
              <a:rPr lang="en" sz="2900">
                <a:solidFill>
                  <a:srgbClr val="000000"/>
                </a:solidFill>
                <a:latin typeface="Calibri"/>
                <a:ea typeface="Calibri"/>
                <a:cs typeface="Calibri"/>
                <a:sym typeface="Calibri"/>
              </a:rPr>
              <a:t>target we see is</a:t>
            </a:r>
            <a:endParaRPr sz="2900">
              <a:solidFill>
                <a:srgbClr val="000000"/>
              </a:solidFill>
              <a:latin typeface="Calibri"/>
              <a:ea typeface="Calibri"/>
              <a:cs typeface="Calibri"/>
              <a:sym typeface="Calibri"/>
            </a:endParaRPr>
          </a:p>
          <a:p>
            <a:pPr indent="0" lvl="0" marL="457200" rtl="0" algn="l">
              <a:lnSpc>
                <a:spcPct val="125000"/>
              </a:lnSpc>
              <a:spcBef>
                <a:spcPts val="1000"/>
              </a:spcBef>
              <a:spcAft>
                <a:spcPts val="1000"/>
              </a:spcAft>
              <a:buNone/>
            </a:pPr>
            <a:r>
              <a:rPr i="1" lang="en" sz="2900">
                <a:solidFill>
                  <a:srgbClr val="000000"/>
                </a:solidFill>
                <a:latin typeface="Calibri"/>
                <a:ea typeface="Calibri"/>
                <a:cs typeface="Calibri"/>
                <a:sym typeface="Calibri"/>
              </a:rPr>
              <a:t>‘Improve your subject knowledge of…’</a:t>
            </a:r>
            <a:endParaRPr i="1" sz="29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236975"/>
            <a:ext cx="8520600" cy="11874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2900">
                <a:solidFill>
                  <a:schemeClr val="lt1"/>
                </a:solidFill>
                <a:latin typeface="Calibri"/>
                <a:ea typeface="Calibri"/>
                <a:cs typeface="Calibri"/>
                <a:sym typeface="Calibri"/>
              </a:rPr>
              <a:t>4. Mentor Development Work</a:t>
            </a:r>
            <a:endParaRPr sz="2900">
              <a:solidFill>
                <a:schemeClr val="lt1"/>
              </a:solidFill>
              <a:latin typeface="Calibri"/>
              <a:ea typeface="Calibri"/>
              <a:cs typeface="Calibri"/>
              <a:sym typeface="Calibri"/>
            </a:endParaRPr>
          </a:p>
          <a:p>
            <a:pPr indent="0" lvl="0" marL="228600" rtl="0" algn="l">
              <a:spcBef>
                <a:spcPts val="0"/>
              </a:spcBef>
              <a:spcAft>
                <a:spcPts val="0"/>
              </a:spcAft>
              <a:buNone/>
            </a:pPr>
            <a:r>
              <a:rPr lang="en" sz="2900">
                <a:solidFill>
                  <a:schemeClr val="lt1"/>
                </a:solidFill>
                <a:latin typeface="Calibri"/>
                <a:ea typeface="Calibri"/>
                <a:cs typeface="Calibri"/>
                <a:sym typeface="Calibri"/>
              </a:rPr>
              <a:t>Developing effective targets - Subject Specific Focus</a:t>
            </a:r>
            <a:endParaRPr sz="2900">
              <a:solidFill>
                <a:schemeClr val="lt1"/>
              </a:solidFill>
              <a:latin typeface="Calibri"/>
              <a:ea typeface="Calibri"/>
              <a:cs typeface="Calibri"/>
              <a:sym typeface="Calibri"/>
            </a:endParaRPr>
          </a:p>
          <a:p>
            <a:pPr indent="0" lvl="0" marL="0" rtl="0" algn="l">
              <a:lnSpc>
                <a:spcPct val="125000"/>
              </a:lnSpc>
              <a:spcBef>
                <a:spcPts val="0"/>
              </a:spcBef>
              <a:spcAft>
                <a:spcPts val="1000"/>
              </a:spcAft>
              <a:buNone/>
            </a:pPr>
            <a:r>
              <a:t/>
            </a:r>
            <a:endParaRPr sz="3800">
              <a:solidFill>
                <a:schemeClr val="lt1"/>
              </a:solidFill>
              <a:latin typeface="Calibri"/>
              <a:ea typeface="Calibri"/>
              <a:cs typeface="Calibri"/>
              <a:sym typeface="Calibri"/>
            </a:endParaRPr>
          </a:p>
        </p:txBody>
      </p:sp>
      <p:sp>
        <p:nvSpPr>
          <p:cNvPr id="240" name="Google Shape;240;p38"/>
          <p:cNvSpPr txBox="1"/>
          <p:nvPr>
            <p:ph idx="1" type="body"/>
          </p:nvPr>
        </p:nvSpPr>
        <p:spPr>
          <a:xfrm>
            <a:off x="311700" y="1573000"/>
            <a:ext cx="8520600" cy="3416400"/>
          </a:xfrm>
          <a:prstGeom prst="rect">
            <a:avLst/>
          </a:prstGeom>
        </p:spPr>
        <p:txBody>
          <a:bodyPr anchorCtr="0" anchor="t" bIns="91425" lIns="91425" spcFirstLastPara="1" rIns="91425" wrap="square" tIns="91425">
            <a:normAutofit/>
          </a:bodyPr>
          <a:lstStyle/>
          <a:p>
            <a:pPr indent="0" lvl="0" marL="0" rtl="0" algn="l">
              <a:lnSpc>
                <a:spcPct val="125000"/>
              </a:lnSpc>
              <a:spcBef>
                <a:spcPts val="0"/>
              </a:spcBef>
              <a:spcAft>
                <a:spcPts val="0"/>
              </a:spcAft>
              <a:buNone/>
            </a:pPr>
            <a:r>
              <a:rPr lang="en" sz="2900">
                <a:solidFill>
                  <a:srgbClr val="000000"/>
                </a:solidFill>
                <a:latin typeface="Calibri"/>
                <a:ea typeface="Calibri"/>
                <a:cs typeface="Calibri"/>
                <a:sym typeface="Calibri"/>
              </a:rPr>
              <a:t>Link to </a:t>
            </a:r>
            <a:r>
              <a:rPr lang="en" sz="2900" u="sng">
                <a:solidFill>
                  <a:schemeClr val="hlink"/>
                </a:solidFill>
                <a:latin typeface="Calibri"/>
                <a:ea typeface="Calibri"/>
                <a:cs typeface="Calibri"/>
                <a:sym typeface="Calibri"/>
                <a:hlinkClick r:id="rId3"/>
              </a:rPr>
              <a:t>trainee subject knowledge audit</a:t>
            </a:r>
            <a:endParaRPr sz="2900">
              <a:solidFill>
                <a:srgbClr val="000000"/>
              </a:solidFill>
              <a:latin typeface="Calibri"/>
              <a:ea typeface="Calibri"/>
              <a:cs typeface="Calibri"/>
              <a:sym typeface="Calibri"/>
            </a:endParaRPr>
          </a:p>
          <a:p>
            <a:pPr indent="0" lvl="0" marL="0" rtl="0" algn="l">
              <a:lnSpc>
                <a:spcPct val="125000"/>
              </a:lnSpc>
              <a:spcBef>
                <a:spcPts val="1000"/>
              </a:spcBef>
              <a:spcAft>
                <a:spcPts val="0"/>
              </a:spcAft>
              <a:buNone/>
            </a:pPr>
            <a:r>
              <a:rPr lang="en" sz="2900">
                <a:solidFill>
                  <a:srgbClr val="000000"/>
                </a:solidFill>
                <a:latin typeface="Calibri"/>
                <a:ea typeface="Calibri"/>
                <a:cs typeface="Calibri"/>
                <a:sym typeface="Calibri"/>
              </a:rPr>
              <a:t>Link to </a:t>
            </a:r>
            <a:r>
              <a:rPr lang="en" sz="2900" u="sng">
                <a:solidFill>
                  <a:schemeClr val="hlink"/>
                </a:solidFill>
                <a:latin typeface="Calibri"/>
                <a:ea typeface="Calibri"/>
                <a:cs typeface="Calibri"/>
                <a:sym typeface="Calibri"/>
                <a:hlinkClick r:id="rId4"/>
              </a:rPr>
              <a:t>geography subject specific target examples</a:t>
            </a:r>
            <a:endParaRPr sz="2900">
              <a:solidFill>
                <a:srgbClr val="000000"/>
              </a:solidFill>
              <a:latin typeface="Calibri"/>
              <a:ea typeface="Calibri"/>
              <a:cs typeface="Calibri"/>
              <a:sym typeface="Calibri"/>
            </a:endParaRPr>
          </a:p>
          <a:p>
            <a:pPr indent="0" lvl="0" marL="0" rtl="0" algn="l">
              <a:lnSpc>
                <a:spcPct val="125000"/>
              </a:lnSpc>
              <a:spcBef>
                <a:spcPts val="1000"/>
              </a:spcBef>
              <a:spcAft>
                <a:spcPts val="1000"/>
              </a:spcAft>
              <a:buNone/>
            </a:pPr>
            <a:r>
              <a:rPr lang="en" sz="2900">
                <a:solidFill>
                  <a:srgbClr val="000000"/>
                </a:solidFill>
                <a:latin typeface="Calibri"/>
                <a:ea typeface="Calibri"/>
                <a:cs typeface="Calibri"/>
                <a:sym typeface="Calibri"/>
              </a:rPr>
              <a:t>Link to </a:t>
            </a:r>
            <a:r>
              <a:rPr lang="en" sz="2900" u="sng">
                <a:solidFill>
                  <a:schemeClr val="hlink"/>
                </a:solidFill>
                <a:latin typeface="Calibri"/>
                <a:ea typeface="Calibri"/>
                <a:cs typeface="Calibri"/>
                <a:sym typeface="Calibri"/>
                <a:hlinkClick r:id="rId5"/>
              </a:rPr>
              <a:t>‘CCF menu’</a:t>
            </a:r>
            <a:endParaRPr sz="29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lnSpc>
                <a:spcPct val="125000"/>
              </a:lnSpc>
              <a:spcBef>
                <a:spcPts val="0"/>
              </a:spcBef>
              <a:spcAft>
                <a:spcPts val="1000"/>
              </a:spcAft>
              <a:buNone/>
            </a:pPr>
            <a:r>
              <a:rPr b="1" lang="en" sz="3100">
                <a:solidFill>
                  <a:schemeClr val="lt1"/>
                </a:solidFill>
                <a:latin typeface="Calibri"/>
                <a:ea typeface="Calibri"/>
                <a:cs typeface="Calibri"/>
                <a:sym typeface="Calibri"/>
              </a:rPr>
              <a:t>4. Mentor Development Work</a:t>
            </a:r>
            <a:endParaRPr b="1" sz="4900">
              <a:solidFill>
                <a:schemeClr val="lt1"/>
              </a:solidFill>
              <a:latin typeface="Calibri"/>
              <a:ea typeface="Calibri"/>
              <a:cs typeface="Calibri"/>
              <a:sym typeface="Calibri"/>
            </a:endParaRPr>
          </a:p>
        </p:txBody>
      </p:sp>
      <p:sp>
        <p:nvSpPr>
          <p:cNvPr id="246" name="Google Shape;246;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200">
                <a:solidFill>
                  <a:srgbClr val="222222"/>
                </a:solidFill>
                <a:latin typeface="Calibri"/>
                <a:ea typeface="Calibri"/>
                <a:cs typeface="Calibri"/>
                <a:sym typeface="Calibri"/>
              </a:rPr>
              <a:t>What do we do if…</a:t>
            </a:r>
            <a:endParaRPr b="1" sz="2200">
              <a:solidFill>
                <a:srgbClr val="222222"/>
              </a:solidFill>
              <a:latin typeface="Calibri"/>
              <a:ea typeface="Calibri"/>
              <a:cs typeface="Calibri"/>
              <a:sym typeface="Calibri"/>
            </a:endParaRPr>
          </a:p>
          <a:p>
            <a:pPr indent="-368300" lvl="0" marL="457200" rtl="0" algn="l">
              <a:lnSpc>
                <a:spcPct val="95000"/>
              </a:lnSpc>
              <a:spcBef>
                <a:spcPts val="1200"/>
              </a:spcBef>
              <a:spcAft>
                <a:spcPts val="0"/>
              </a:spcAft>
              <a:buClr>
                <a:srgbClr val="222222"/>
              </a:buClr>
              <a:buSzPts val="2200"/>
              <a:buFont typeface="Calibri"/>
              <a:buChar char="●"/>
            </a:pPr>
            <a:r>
              <a:rPr lang="en" sz="2200">
                <a:solidFill>
                  <a:srgbClr val="222222"/>
                </a:solidFill>
                <a:latin typeface="Calibri"/>
                <a:ea typeface="Calibri"/>
                <a:cs typeface="Calibri"/>
                <a:sym typeface="Calibri"/>
              </a:rPr>
              <a:t>The trainee has a couple of  lessons where the </a:t>
            </a:r>
            <a:r>
              <a:rPr lang="en" sz="2200">
                <a:solidFill>
                  <a:srgbClr val="222222"/>
                </a:solidFill>
                <a:latin typeface="Calibri"/>
                <a:ea typeface="Calibri"/>
                <a:cs typeface="Calibri"/>
                <a:sym typeface="Calibri"/>
              </a:rPr>
              <a:t>students</a:t>
            </a:r>
            <a:r>
              <a:rPr lang="en" sz="2200">
                <a:solidFill>
                  <a:srgbClr val="222222"/>
                </a:solidFill>
                <a:latin typeface="Calibri"/>
                <a:ea typeface="Calibri"/>
                <a:cs typeface="Calibri"/>
                <a:sym typeface="Calibri"/>
              </a:rPr>
              <a:t> </a:t>
            </a:r>
            <a:r>
              <a:rPr lang="en" sz="2200">
                <a:solidFill>
                  <a:srgbClr val="222222"/>
                </a:solidFill>
                <a:latin typeface="Calibri"/>
                <a:ea typeface="Calibri"/>
                <a:cs typeface="Calibri"/>
                <a:sym typeface="Calibri"/>
              </a:rPr>
              <a:t>demonstrate </a:t>
            </a:r>
            <a:r>
              <a:rPr lang="en" sz="2200">
                <a:solidFill>
                  <a:srgbClr val="222222"/>
                </a:solidFill>
                <a:latin typeface="Calibri"/>
                <a:ea typeface="Calibri"/>
                <a:cs typeface="Calibri"/>
                <a:sym typeface="Calibri"/>
              </a:rPr>
              <a:t>limited progress</a:t>
            </a:r>
            <a:endParaRPr sz="2200">
              <a:solidFill>
                <a:srgbClr val="222222"/>
              </a:solidFill>
              <a:latin typeface="Calibri"/>
              <a:ea typeface="Calibri"/>
              <a:cs typeface="Calibri"/>
              <a:sym typeface="Calibri"/>
            </a:endParaRPr>
          </a:p>
          <a:p>
            <a:pPr indent="-368300" lvl="0" marL="457200" rtl="0" algn="l">
              <a:lnSpc>
                <a:spcPct val="95000"/>
              </a:lnSpc>
              <a:spcBef>
                <a:spcPts val="0"/>
              </a:spcBef>
              <a:spcAft>
                <a:spcPts val="0"/>
              </a:spcAft>
              <a:buClr>
                <a:srgbClr val="222222"/>
              </a:buClr>
              <a:buSzPts val="2200"/>
              <a:buFont typeface="Calibri"/>
              <a:buChar char="●"/>
            </a:pPr>
            <a:r>
              <a:rPr lang="en" sz="2200">
                <a:solidFill>
                  <a:srgbClr val="222222"/>
                </a:solidFill>
                <a:latin typeface="Calibri"/>
                <a:ea typeface="Calibri"/>
                <a:cs typeface="Calibri"/>
                <a:sym typeface="Calibri"/>
              </a:rPr>
              <a:t>The trainee is not punctual for school/ a lesson</a:t>
            </a:r>
            <a:endParaRPr sz="2200">
              <a:solidFill>
                <a:srgbClr val="222222"/>
              </a:solidFill>
              <a:latin typeface="Calibri"/>
              <a:ea typeface="Calibri"/>
              <a:cs typeface="Calibri"/>
              <a:sym typeface="Calibri"/>
            </a:endParaRPr>
          </a:p>
          <a:p>
            <a:pPr indent="-368300" lvl="0" marL="457200" rtl="0" algn="l">
              <a:lnSpc>
                <a:spcPct val="95000"/>
              </a:lnSpc>
              <a:spcBef>
                <a:spcPts val="0"/>
              </a:spcBef>
              <a:spcAft>
                <a:spcPts val="0"/>
              </a:spcAft>
              <a:buClr>
                <a:srgbClr val="222222"/>
              </a:buClr>
              <a:buSzPts val="2200"/>
              <a:buFont typeface="Calibri"/>
              <a:buChar char="●"/>
            </a:pPr>
            <a:r>
              <a:rPr lang="en" sz="2200">
                <a:solidFill>
                  <a:srgbClr val="222222"/>
                </a:solidFill>
                <a:latin typeface="Calibri"/>
                <a:ea typeface="Calibri"/>
                <a:cs typeface="Calibri"/>
                <a:sym typeface="Calibri"/>
              </a:rPr>
              <a:t>The trainee starts to cry (in a mentor meeting) because they feel </a:t>
            </a:r>
            <a:r>
              <a:rPr lang="en" sz="2200">
                <a:solidFill>
                  <a:srgbClr val="222222"/>
                </a:solidFill>
                <a:latin typeface="Calibri"/>
                <a:ea typeface="Calibri"/>
                <a:cs typeface="Calibri"/>
                <a:sym typeface="Calibri"/>
              </a:rPr>
              <a:t>overwhelmed</a:t>
            </a:r>
            <a:r>
              <a:rPr lang="en" sz="2200">
                <a:solidFill>
                  <a:srgbClr val="222222"/>
                </a:solidFill>
                <a:latin typeface="Calibri"/>
                <a:ea typeface="Calibri"/>
                <a:cs typeface="Calibri"/>
                <a:sym typeface="Calibri"/>
              </a:rPr>
              <a:t> with their workload</a:t>
            </a:r>
            <a:endParaRPr sz="2200">
              <a:solidFill>
                <a:srgbClr val="222222"/>
              </a:solidFill>
              <a:latin typeface="Calibri"/>
              <a:ea typeface="Calibri"/>
              <a:cs typeface="Calibri"/>
              <a:sym typeface="Calibri"/>
            </a:endParaRPr>
          </a:p>
          <a:p>
            <a:pPr indent="-368300" lvl="0" marL="457200" rtl="0" algn="l">
              <a:lnSpc>
                <a:spcPct val="95000"/>
              </a:lnSpc>
              <a:spcBef>
                <a:spcPts val="0"/>
              </a:spcBef>
              <a:spcAft>
                <a:spcPts val="0"/>
              </a:spcAft>
              <a:buClr>
                <a:srgbClr val="222222"/>
              </a:buClr>
              <a:buSzPts val="2200"/>
              <a:buFont typeface="Calibri"/>
              <a:buChar char="●"/>
            </a:pPr>
            <a:r>
              <a:rPr lang="en" sz="2200">
                <a:solidFill>
                  <a:srgbClr val="222222"/>
                </a:solidFill>
                <a:latin typeface="Calibri"/>
                <a:ea typeface="Calibri"/>
                <a:cs typeface="Calibri"/>
                <a:sym typeface="Calibri"/>
              </a:rPr>
              <a:t>The trainee is not getting learning plans/ resources to you/ host teacher 48 hours in advance</a:t>
            </a:r>
            <a:endParaRPr sz="2200">
              <a:solidFill>
                <a:srgbClr val="222222"/>
              </a:solidFill>
              <a:latin typeface="Calibri"/>
              <a:ea typeface="Calibri"/>
              <a:cs typeface="Calibri"/>
              <a:sym typeface="Calibri"/>
            </a:endParaRPr>
          </a:p>
          <a:p>
            <a:pPr indent="-368300" lvl="0" marL="457200" rtl="0" algn="l">
              <a:lnSpc>
                <a:spcPct val="95000"/>
              </a:lnSpc>
              <a:spcBef>
                <a:spcPts val="0"/>
              </a:spcBef>
              <a:spcAft>
                <a:spcPts val="0"/>
              </a:spcAft>
              <a:buClr>
                <a:srgbClr val="222222"/>
              </a:buClr>
              <a:buSzPts val="2200"/>
              <a:buFont typeface="Calibri"/>
              <a:buChar char="●"/>
            </a:pPr>
            <a:r>
              <a:rPr lang="en" sz="2200">
                <a:solidFill>
                  <a:srgbClr val="222222"/>
                </a:solidFill>
                <a:latin typeface="Calibri"/>
                <a:ea typeface="Calibri"/>
                <a:cs typeface="Calibri"/>
                <a:sym typeface="Calibri"/>
              </a:rPr>
              <a:t>You think the trainees teaching is not progressing at the expected level</a:t>
            </a:r>
            <a:endParaRPr sz="2200">
              <a:solidFill>
                <a:srgbClr val="22222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 calcmode="lin" valueType="num">
                                      <p:cBhvr additive="base">
                                        <p:cTn dur="1000"/>
                                        <p:tgtEl>
                                          <p:spTgt spid="246">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4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 calcmode="lin" valueType="num">
                                      <p:cBhvr additive="base">
                                        <p:cTn dur="1000"/>
                                        <p:tgtEl>
                                          <p:spTgt spid="246">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24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 calcmode="lin" valueType="num">
                                      <p:cBhvr additive="base">
                                        <p:cTn dur="1000"/>
                                        <p:tgtEl>
                                          <p:spTgt spid="246">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24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 calcmode="lin" valueType="num">
                                      <p:cBhvr additive="base">
                                        <p:cTn dur="1000"/>
                                        <p:tgtEl>
                                          <p:spTgt spid="246">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24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 calcmode="lin" valueType="num">
                                      <p:cBhvr additive="base">
                                        <p:cTn dur="1000"/>
                                        <p:tgtEl>
                                          <p:spTgt spid="246">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24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anim calcmode="lin" valueType="num">
                                      <p:cBhvr additive="base">
                                        <p:cTn dur="1000"/>
                                        <p:tgtEl>
                                          <p:spTgt spid="246">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24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lnSpc>
                <a:spcPct val="125000"/>
              </a:lnSpc>
              <a:spcBef>
                <a:spcPts val="0"/>
              </a:spcBef>
              <a:spcAft>
                <a:spcPts val="1000"/>
              </a:spcAft>
              <a:buNone/>
            </a:pPr>
            <a:r>
              <a:rPr b="1" lang="en" sz="3100">
                <a:solidFill>
                  <a:schemeClr val="lt1"/>
                </a:solidFill>
                <a:latin typeface="Calibri"/>
                <a:ea typeface="Calibri"/>
                <a:cs typeface="Calibri"/>
                <a:sym typeface="Calibri"/>
              </a:rPr>
              <a:t>4. Mentor Development Work</a:t>
            </a:r>
            <a:endParaRPr b="1" sz="4900">
              <a:solidFill>
                <a:schemeClr val="lt1"/>
              </a:solidFill>
              <a:latin typeface="Calibri"/>
              <a:ea typeface="Calibri"/>
              <a:cs typeface="Calibri"/>
              <a:sym typeface="Calibri"/>
            </a:endParaRPr>
          </a:p>
        </p:txBody>
      </p:sp>
      <p:sp>
        <p:nvSpPr>
          <p:cNvPr id="252" name="Google Shape;252;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222222"/>
                </a:solidFill>
                <a:latin typeface="Calibri"/>
                <a:ea typeface="Calibri"/>
                <a:cs typeface="Calibri"/>
                <a:sym typeface="Calibri"/>
              </a:rPr>
              <a:t>What do we do if…</a:t>
            </a:r>
            <a:endParaRPr b="1" sz="3200">
              <a:solidFill>
                <a:srgbClr val="222222"/>
              </a:solidFill>
              <a:latin typeface="Calibri"/>
              <a:ea typeface="Calibri"/>
              <a:cs typeface="Calibri"/>
              <a:sym typeface="Calibri"/>
            </a:endParaRPr>
          </a:p>
          <a:p>
            <a:pPr indent="0" lvl="0" marL="457200" rtl="0" algn="l">
              <a:spcBef>
                <a:spcPts val="1200"/>
              </a:spcBef>
              <a:spcAft>
                <a:spcPts val="1200"/>
              </a:spcAft>
              <a:buNone/>
            </a:pPr>
            <a:r>
              <a:rPr lang="en" sz="3200">
                <a:solidFill>
                  <a:srgbClr val="222222"/>
                </a:solidFill>
                <a:latin typeface="Calibri"/>
                <a:ea typeface="Calibri"/>
                <a:cs typeface="Calibri"/>
                <a:sym typeface="Calibri"/>
              </a:rPr>
              <a:t>… any scenarios that you would like to discuss?</a:t>
            </a:r>
            <a:endParaRPr sz="3200">
              <a:solidFill>
                <a:srgbClr val="22222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 calcmode="lin" valueType="num">
                                      <p:cBhvr additive="base">
                                        <p:cTn dur="1000"/>
                                        <p:tgtEl>
                                          <p:spTgt spid="25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5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 calcmode="lin" valueType="num">
                                      <p:cBhvr additive="base">
                                        <p:cTn dur="1000"/>
                                        <p:tgtEl>
                                          <p:spTgt spid="25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25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rPr>
              <a:t>5. Any Other Business?</a:t>
            </a:r>
            <a:endParaRPr b="1" sz="3200">
              <a:solidFill>
                <a:srgbClr val="FFFFFF"/>
              </a:solidFill>
            </a:endParaRPr>
          </a:p>
        </p:txBody>
      </p:sp>
      <p:sp>
        <p:nvSpPr>
          <p:cNvPr id="258" name="Google Shape;25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Ofsted</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 calcmode="lin" valueType="num">
                                      <p:cBhvr additive="base">
                                        <p:cTn dur="1000"/>
                                        <p:tgtEl>
                                          <p:spTgt spid="258">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5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264" name="Google Shape;264;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We are overdue an inspection (last inspected in 2013, </a:t>
            </a:r>
            <a:r>
              <a:rPr lang="en" sz="2100">
                <a:solidFill>
                  <a:srgbClr val="000000"/>
                </a:solidFill>
                <a:latin typeface="Calibri"/>
                <a:ea typeface="Calibri"/>
                <a:cs typeface="Calibri"/>
                <a:sym typeface="Calibri"/>
              </a:rPr>
              <a:t>normally</a:t>
            </a:r>
            <a:r>
              <a:rPr lang="en" sz="2100">
                <a:solidFill>
                  <a:srgbClr val="000000"/>
                </a:solidFill>
                <a:latin typeface="Calibri"/>
                <a:ea typeface="Calibri"/>
                <a:cs typeface="Calibri"/>
                <a:sym typeface="Calibri"/>
              </a:rPr>
              <a:t> a 5-6 year cycle), </a:t>
            </a:r>
            <a:r>
              <a:rPr lang="en" sz="2100">
                <a:solidFill>
                  <a:srgbClr val="000000"/>
                </a:solidFill>
                <a:latin typeface="Calibri"/>
                <a:ea typeface="Calibri"/>
                <a:cs typeface="Calibri"/>
                <a:sym typeface="Calibri"/>
              </a:rPr>
              <a:t>Ofsted</a:t>
            </a:r>
            <a:r>
              <a:rPr lang="en" sz="2100">
                <a:solidFill>
                  <a:srgbClr val="000000"/>
                </a:solidFill>
                <a:latin typeface="Calibri"/>
                <a:ea typeface="Calibri"/>
                <a:cs typeface="Calibri"/>
                <a:sym typeface="Calibri"/>
              </a:rPr>
              <a:t> also keen to visit providers where there is a new PGCE</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New inspection framework from Sept 2020 </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When we are inspected by Ofsted, they will want to talk to mentors as part of the UoY partnership. </a:t>
            </a:r>
            <a:endParaRPr sz="2100">
              <a:solidFill>
                <a:srgbClr val="000000"/>
              </a:solidFill>
              <a:latin typeface="Calibri"/>
              <a:ea typeface="Calibri"/>
              <a:cs typeface="Calibri"/>
              <a:sym typeface="Calibri"/>
            </a:endParaRPr>
          </a:p>
          <a:p>
            <a:pPr indent="-368300" lvl="0" marL="457200" rtl="0" algn="l">
              <a:spcBef>
                <a:spcPts val="0"/>
              </a:spcBef>
              <a:spcAft>
                <a:spcPts val="0"/>
              </a:spcAft>
              <a:buClr>
                <a:srgbClr val="000000"/>
              </a:buClr>
              <a:buSzPts val="2200"/>
              <a:buFont typeface="Calibri"/>
              <a:buChar char="●"/>
            </a:pPr>
            <a:r>
              <a:rPr lang="en" sz="2100">
                <a:solidFill>
                  <a:srgbClr val="000000"/>
                </a:solidFill>
                <a:latin typeface="Calibri"/>
                <a:ea typeface="Calibri"/>
                <a:cs typeface="Calibri"/>
                <a:sym typeface="Calibri"/>
              </a:rPr>
              <a:t>The ITE Ofsted approach is similar to that of schools and they will be looking at what happens across both the university and school based provision closely to see if our </a:t>
            </a:r>
            <a:r>
              <a:rPr b="1" i="1" lang="en" sz="2100">
                <a:solidFill>
                  <a:srgbClr val="000000"/>
                </a:solidFill>
                <a:latin typeface="Calibri"/>
                <a:ea typeface="Calibri"/>
                <a:cs typeface="Calibri"/>
                <a:sym typeface="Calibri"/>
              </a:rPr>
              <a:t>intent </a:t>
            </a:r>
            <a:r>
              <a:rPr lang="en" sz="2100">
                <a:solidFill>
                  <a:srgbClr val="000000"/>
                </a:solidFill>
                <a:latin typeface="Calibri"/>
                <a:ea typeface="Calibri"/>
                <a:cs typeface="Calibri"/>
                <a:sym typeface="Calibri"/>
              </a:rPr>
              <a:t>is </a:t>
            </a:r>
            <a:r>
              <a:rPr b="1" i="1" lang="en" sz="2100">
                <a:solidFill>
                  <a:srgbClr val="000000"/>
                </a:solidFill>
                <a:latin typeface="Calibri"/>
                <a:ea typeface="Calibri"/>
                <a:cs typeface="Calibri"/>
                <a:sym typeface="Calibri"/>
              </a:rPr>
              <a:t>implemented</a:t>
            </a:r>
            <a:r>
              <a:rPr lang="en" sz="2100">
                <a:solidFill>
                  <a:srgbClr val="000000"/>
                </a:solidFill>
                <a:latin typeface="Calibri"/>
                <a:ea typeface="Calibri"/>
                <a:cs typeface="Calibri"/>
                <a:sym typeface="Calibri"/>
              </a:rPr>
              <a:t> and then has </a:t>
            </a:r>
            <a:r>
              <a:rPr b="1" i="1" lang="en" sz="2100">
                <a:solidFill>
                  <a:srgbClr val="000000"/>
                </a:solidFill>
                <a:latin typeface="Calibri"/>
                <a:ea typeface="Calibri"/>
                <a:cs typeface="Calibri"/>
                <a:sym typeface="Calibri"/>
              </a:rPr>
              <a:t>impact</a:t>
            </a:r>
            <a:r>
              <a:rPr b="1" lang="en" sz="2100">
                <a:solidFill>
                  <a:srgbClr val="000000"/>
                </a:solidFill>
                <a:latin typeface="Calibri"/>
                <a:ea typeface="Calibri"/>
                <a:cs typeface="Calibri"/>
                <a:sym typeface="Calibri"/>
              </a:rPr>
              <a:t>.</a:t>
            </a:r>
            <a:r>
              <a:rPr lang="en" sz="21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animEffect filter="fade" transition="in">
                                      <p:cBhvr>
                                        <p:cTn dur="1000"/>
                                        <p:tgtEl>
                                          <p:spTgt spid="2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animEffect filter="fade" transition="in">
                                      <p:cBhvr>
                                        <p:cTn dur="1000"/>
                                        <p:tgtEl>
                                          <p:spTgt spid="2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animEffect filter="fade" transition="in">
                                      <p:cBhvr>
                                        <p:cTn dur="1000"/>
                                        <p:tgtEl>
                                          <p:spTgt spid="2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animEffect filter="fade" transition="in">
                                      <p:cBhvr>
                                        <p:cTn dur="1000"/>
                                        <p:tgtEl>
                                          <p:spTgt spid="26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2" ty="0" sy="100002"/>
        </a:blip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270" name="Google Shape;270;p43"/>
          <p:cNvSpPr txBox="1"/>
          <p:nvPr>
            <p:ph idx="1" type="body"/>
          </p:nvPr>
        </p:nvSpPr>
        <p:spPr>
          <a:xfrm>
            <a:off x="311700" y="1017600"/>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By meeting with mentors, Ofsted </a:t>
            </a:r>
            <a:r>
              <a:rPr lang="en" sz="1900">
                <a:solidFill>
                  <a:srgbClr val="000000"/>
                </a:solidFill>
                <a:latin typeface="Calibri"/>
                <a:ea typeface="Calibri"/>
                <a:cs typeface="Calibri"/>
                <a:sym typeface="Calibri"/>
              </a:rPr>
              <a:t>will want to assess </a:t>
            </a:r>
            <a:r>
              <a:rPr b="1" lang="en" sz="1900">
                <a:solidFill>
                  <a:srgbClr val="000000"/>
                </a:solidFill>
                <a:latin typeface="Calibri"/>
                <a:ea typeface="Calibri"/>
                <a:cs typeface="Calibri"/>
                <a:sym typeface="Calibri"/>
              </a:rPr>
              <a:t>how well we all work together</a:t>
            </a:r>
            <a:r>
              <a:rPr lang="en" sz="1900">
                <a:solidFill>
                  <a:srgbClr val="000000"/>
                </a:solidFill>
                <a:latin typeface="Calibri"/>
                <a:ea typeface="Calibri"/>
                <a:cs typeface="Calibri"/>
                <a:sym typeface="Calibri"/>
              </a:rPr>
              <a:t> to produce the next generation of competent and confident early career geography teachers. </a:t>
            </a:r>
            <a:endParaRPr sz="1900">
              <a:solidFill>
                <a:srgbClr val="000000"/>
              </a:solidFill>
              <a:latin typeface="Calibri"/>
              <a:ea typeface="Calibri"/>
              <a:cs typeface="Calibri"/>
              <a:sym typeface="Calibri"/>
            </a:endParaRPr>
          </a:p>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If it is useful, I have produced a </a:t>
            </a:r>
            <a:r>
              <a:rPr lang="en" sz="1900" u="sng">
                <a:solidFill>
                  <a:schemeClr val="hlink"/>
                </a:solidFill>
                <a:latin typeface="Calibri"/>
                <a:ea typeface="Calibri"/>
                <a:cs typeface="Calibri"/>
                <a:sym typeface="Calibri"/>
                <a:hlinkClick r:id="rId3"/>
              </a:rPr>
              <a:t>2-sided summary document,</a:t>
            </a:r>
            <a:r>
              <a:rPr lang="en" sz="1900">
                <a:solidFill>
                  <a:srgbClr val="000000"/>
                </a:solidFill>
                <a:latin typeface="Calibri"/>
                <a:ea typeface="Calibri"/>
                <a:cs typeface="Calibri"/>
                <a:sym typeface="Calibri"/>
              </a:rPr>
              <a:t> designed to give clarity and consistency of </a:t>
            </a:r>
            <a:r>
              <a:rPr lang="en" sz="1900">
                <a:solidFill>
                  <a:srgbClr val="000000"/>
                </a:solidFill>
                <a:latin typeface="Calibri"/>
                <a:ea typeface="Calibri"/>
                <a:cs typeface="Calibri"/>
                <a:sym typeface="Calibri"/>
              </a:rPr>
              <a:t>messages</a:t>
            </a:r>
            <a:r>
              <a:rPr lang="en" sz="1900">
                <a:solidFill>
                  <a:srgbClr val="000000"/>
                </a:solidFill>
                <a:latin typeface="Calibri"/>
                <a:ea typeface="Calibri"/>
                <a:cs typeface="Calibri"/>
                <a:sym typeface="Calibri"/>
              </a:rPr>
              <a:t> across the </a:t>
            </a:r>
            <a:r>
              <a:rPr lang="en" sz="1900">
                <a:solidFill>
                  <a:srgbClr val="000000"/>
                </a:solidFill>
                <a:latin typeface="Calibri"/>
                <a:ea typeface="Calibri"/>
                <a:cs typeface="Calibri"/>
                <a:sym typeface="Calibri"/>
              </a:rPr>
              <a:t>partnership</a:t>
            </a:r>
            <a:r>
              <a:rPr lang="en" sz="1900">
                <a:solidFill>
                  <a:srgbClr val="000000"/>
                </a:solidFill>
                <a:latin typeface="Calibri"/>
                <a:ea typeface="Calibri"/>
                <a:cs typeface="Calibri"/>
                <a:sym typeface="Calibri"/>
              </a:rPr>
              <a:t> of schools</a:t>
            </a:r>
            <a:endParaRPr sz="1900">
              <a:solidFill>
                <a:srgbClr val="000000"/>
              </a:solidFill>
              <a:latin typeface="Calibri"/>
              <a:ea typeface="Calibri"/>
              <a:cs typeface="Calibri"/>
              <a:sym typeface="Calibri"/>
            </a:endParaRPr>
          </a:p>
          <a:p>
            <a:pPr indent="0" lvl="0" marL="0" rtl="0" algn="l">
              <a:spcBef>
                <a:spcPts val="0"/>
              </a:spcBef>
              <a:spcAft>
                <a:spcPts val="0"/>
              </a:spcAft>
              <a:buNone/>
            </a:pPr>
            <a:r>
              <a:rPr lang="en" sz="1900">
                <a:solidFill>
                  <a:srgbClr val="000000"/>
                </a:solidFill>
                <a:latin typeface="Calibri"/>
                <a:ea typeface="Calibri"/>
                <a:cs typeface="Calibri"/>
                <a:sym typeface="Calibri"/>
              </a:rPr>
              <a:t>This 2 sided summary covers:</a:t>
            </a:r>
            <a:endParaRPr sz="1900">
              <a:solidFill>
                <a:srgbClr val="000000"/>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o</a:t>
            </a:r>
            <a:r>
              <a:rPr i="1" lang="en" sz="1700">
                <a:solidFill>
                  <a:srgbClr val="0000FF"/>
                </a:solidFill>
                <a:latin typeface="Calibri"/>
                <a:ea typeface="Calibri"/>
                <a:cs typeface="Calibri"/>
                <a:sym typeface="Calibri"/>
              </a:rPr>
              <a:t>ur curriculum ambition</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how the Core Content Framework (CCF) is addressed through our taught programme (which you then compliment with the school based experience, your weekly meetings and the sessions delivered in school)</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how we have addressed previous Ofsted targets </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some of the questions we are expecting.</a:t>
            </a:r>
            <a:endParaRPr i="1" sz="24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10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1000"/>
                                        <p:tgtEl>
                                          <p:spTgt spid="2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animEffect filter="fade" transition="in">
                                      <p:cBhvr>
                                        <p:cTn dur="1000"/>
                                        <p:tgtEl>
                                          <p:spTgt spid="2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6" st="6"/>
                                            </p:txEl>
                                          </p:spTgt>
                                        </p:tgtEl>
                                        <p:attrNameLst>
                                          <p:attrName>style.visibility</p:attrName>
                                        </p:attrNameLst>
                                      </p:cBhvr>
                                      <p:to>
                                        <p:strVal val="visible"/>
                                      </p:to>
                                    </p:set>
                                    <p:animEffect filter="fade" transition="in">
                                      <p:cBhvr>
                                        <p:cTn dur="1000"/>
                                        <p:tgtEl>
                                          <p:spTgt spid="2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questions we are expecting</a:t>
            </a:r>
            <a:endParaRPr b="1" sz="3800">
              <a:solidFill>
                <a:srgbClr val="FFFFFF"/>
              </a:solidFill>
              <a:latin typeface="Calibri"/>
              <a:ea typeface="Calibri"/>
              <a:cs typeface="Calibri"/>
              <a:sym typeface="Calibri"/>
            </a:endParaRPr>
          </a:p>
        </p:txBody>
      </p:sp>
      <p:sp>
        <p:nvSpPr>
          <p:cNvPr id="276" name="Google Shape;276;p44"/>
          <p:cNvSpPr txBox="1"/>
          <p:nvPr>
            <p:ph idx="1" type="body"/>
          </p:nvPr>
        </p:nvSpPr>
        <p:spPr>
          <a:xfrm>
            <a:off x="311700" y="1100900"/>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How are you supported by the university?</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How are you implementing the Core Content Framework (CCF)?</a:t>
            </a:r>
            <a:r>
              <a:rPr lang="en" sz="2100">
                <a:solidFill>
                  <a:srgbClr val="222222"/>
                </a:solidFill>
                <a:latin typeface="Calibri"/>
                <a:ea typeface="Calibri"/>
                <a:cs typeface="Calibri"/>
                <a:sym typeface="Calibri"/>
              </a:rPr>
              <a:t> </a:t>
            </a:r>
            <a:endParaRPr i="1"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We think there will be a question about the ‘purposeful integration’ of the university and school experience , i.e. ‘the connectedness of the curriculum from subject and centre based training into placement experiences’ - this is where it will be really important to know our curriculum model </a:t>
            </a:r>
            <a:endParaRPr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There is likely to be something around an ‘ambitious curriculum’</a:t>
            </a:r>
            <a:endParaRPr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There is likely to be something around subject specific pedagogy</a:t>
            </a:r>
            <a:endParaRPr sz="2100">
              <a:solidFill>
                <a:srgbClr val="222222"/>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10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1000"/>
                                        <p:tgtEl>
                                          <p:spTgt spid="2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animEffect filter="fade" transition="in">
                                      <p:cBhvr>
                                        <p:cTn dur="1000"/>
                                        <p:tgtEl>
                                          <p:spTgt spid="27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2" name="Google Shape;282;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3" name="Google Shape;283;p45"/>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5897925" y="120775"/>
            <a:ext cx="3043200" cy="4740900"/>
          </a:xfrm>
          <a:prstGeom prst="rect">
            <a:avLst/>
          </a:prstGeom>
          <a:solidFill>
            <a:schemeClr val="dk1"/>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lang="en" sz="4500">
                <a:solidFill>
                  <a:schemeClr val="lt1"/>
                </a:solidFill>
                <a:latin typeface="Calibri"/>
                <a:ea typeface="Calibri"/>
                <a:cs typeface="Calibri"/>
                <a:sym typeface="Calibri"/>
              </a:rPr>
              <a:t>PGCEs Nationally</a:t>
            </a:r>
            <a:endParaRPr sz="4500">
              <a:solidFill>
                <a:schemeClr val="lt1"/>
              </a:solidFill>
              <a:latin typeface="Calibri"/>
              <a:ea typeface="Calibri"/>
              <a:cs typeface="Calibri"/>
              <a:sym typeface="Calibri"/>
            </a:endParaRPr>
          </a:p>
        </p:txBody>
      </p:sp>
      <p:pic>
        <p:nvPicPr>
          <p:cNvPr id="87" name="Google Shape;87;p17"/>
          <p:cNvPicPr preferRelativeResize="0"/>
          <p:nvPr/>
        </p:nvPicPr>
        <p:blipFill>
          <a:blip r:embed="rId3">
            <a:alphaModFix/>
          </a:blip>
          <a:stretch>
            <a:fillRect/>
          </a:stretch>
        </p:blipFill>
        <p:spPr>
          <a:xfrm>
            <a:off x="152400" y="60850"/>
            <a:ext cx="5503149" cy="4930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182536" y="418338"/>
            <a:ext cx="3115200" cy="4192200"/>
          </a:xfrm>
          <a:prstGeom prst="rect">
            <a:avLst/>
          </a:prstGeom>
          <a:solidFill>
            <a:schemeClr val="dk1"/>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Arial"/>
              <a:buNone/>
            </a:pPr>
            <a:r>
              <a:rPr lang="en" sz="4100">
                <a:solidFill>
                  <a:schemeClr val="lt1"/>
                </a:solidFill>
                <a:latin typeface="Calibri"/>
                <a:ea typeface="Calibri"/>
                <a:cs typeface="Calibri"/>
                <a:sym typeface="Calibri"/>
              </a:rPr>
              <a:t>How I choose to view our geography</a:t>
            </a:r>
            <a:r>
              <a:rPr lang="en" sz="4100">
                <a:solidFill>
                  <a:schemeClr val="lt1"/>
                </a:solidFill>
                <a:latin typeface="Calibri"/>
                <a:ea typeface="Calibri"/>
                <a:cs typeface="Calibri"/>
                <a:sym typeface="Calibri"/>
              </a:rPr>
              <a:t> PGCE in 2022-23</a:t>
            </a:r>
            <a:r>
              <a:rPr lang="en" sz="4100">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
        <p:nvSpPr>
          <p:cNvPr id="94" name="Google Shape;94;p18"/>
          <p:cNvSpPr/>
          <p:nvPr/>
        </p:nvSpPr>
        <p:spPr>
          <a:xfrm>
            <a:off x="3479292" y="0"/>
            <a:ext cx="5664600" cy="5143500"/>
          </a:xfrm>
          <a:prstGeom prst="rect">
            <a:avLst/>
          </a:prstGeom>
          <a:solidFill>
            <a:srgbClr val="C8CAC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5" name="Google Shape;95;p18"/>
          <p:cNvSpPr/>
          <p:nvPr/>
        </p:nvSpPr>
        <p:spPr>
          <a:xfrm>
            <a:off x="3842766" y="418338"/>
            <a:ext cx="4938000" cy="4304400"/>
          </a:xfrm>
          <a:prstGeom prst="roundRect">
            <a:avLst>
              <a:gd fmla="val 0" name="adj"/>
            </a:avLst>
          </a:prstGeom>
          <a:solidFill>
            <a:srgbClr val="FFFFFF"/>
          </a:solidFill>
          <a:ln cap="flat" cmpd="sng" w="9525">
            <a:solidFill>
              <a:srgbClr val="C8CACA"/>
            </a:solidFill>
            <a:prstDash val="solid"/>
            <a:round/>
            <a:headEnd len="sm" w="sm" type="none"/>
            <a:tailEnd len="sm" w="sm" type="none"/>
          </a:ln>
          <a:effectLst>
            <a:outerShdw blurRad="57150" rotWithShape="0" algn="t" dir="5400000" dist="19050">
              <a:srgbClr val="000000">
                <a:alpha val="6235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descr="Is the glass half empty or half full? | by Moyosore Quadri | Cuble | Medium" id="96" name="Google Shape;96;p18"/>
          <p:cNvPicPr preferRelativeResize="0"/>
          <p:nvPr/>
        </p:nvPicPr>
        <p:blipFill rotWithShape="1">
          <a:blip r:embed="rId3">
            <a:alphaModFix/>
          </a:blip>
          <a:srcRect b="-340" l="13041" r="13569" t="340"/>
          <a:stretch/>
        </p:blipFill>
        <p:spPr>
          <a:xfrm>
            <a:off x="4151354" y="605695"/>
            <a:ext cx="4320585" cy="3929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rmAutofit/>
          </a:bodyPr>
          <a:lstStyle/>
          <a:p>
            <a:pPr indent="0" lvl="0" marL="0" rtl="0" algn="l">
              <a:spcBef>
                <a:spcPts val="0"/>
              </a:spcBef>
              <a:spcAft>
                <a:spcPts val="0"/>
              </a:spcAft>
              <a:buNone/>
            </a:pPr>
            <a:r>
              <a:rPr lang="en" sz="4200">
                <a:solidFill>
                  <a:schemeClr val="lt1"/>
                </a:solidFill>
                <a:latin typeface="Calibri"/>
                <a:ea typeface="Calibri"/>
                <a:cs typeface="Calibri"/>
                <a:sym typeface="Calibri"/>
              </a:rPr>
              <a:t>From September 2023</a:t>
            </a:r>
            <a:endParaRPr sz="4200">
              <a:solidFill>
                <a:schemeClr val="lt1"/>
              </a:solidFill>
              <a:latin typeface="Calibri"/>
              <a:ea typeface="Calibri"/>
              <a:cs typeface="Calibri"/>
              <a:sym typeface="Calibri"/>
            </a:endParaRPr>
          </a:p>
        </p:txBody>
      </p:sp>
      <p:sp>
        <p:nvSpPr>
          <p:cNvPr id="102" name="Google Shape;102;p19"/>
          <p:cNvSpPr txBox="1"/>
          <p:nvPr>
            <p:ph idx="1" type="body"/>
          </p:nvPr>
        </p:nvSpPr>
        <p:spPr>
          <a:xfrm>
            <a:off x="628650" y="1369219"/>
            <a:ext cx="7886700" cy="3263400"/>
          </a:xfrm>
          <a:prstGeom prst="rect">
            <a:avLst/>
          </a:prstGeom>
          <a:ln cap="flat" cmpd="sng" w="9525">
            <a:solidFill>
              <a:schemeClr val="lt1"/>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rPr lang="en" sz="2900">
                <a:solidFill>
                  <a:schemeClr val="dk1"/>
                </a:solidFill>
                <a:latin typeface="Calibri"/>
                <a:ea typeface="Calibri"/>
                <a:cs typeface="Calibri"/>
                <a:sym typeface="Calibri"/>
              </a:rPr>
              <a:t>Last week the </a:t>
            </a:r>
            <a:r>
              <a:rPr lang="en" sz="2900">
                <a:solidFill>
                  <a:schemeClr val="dk1"/>
                </a:solidFill>
                <a:latin typeface="Calibri"/>
                <a:ea typeface="Calibri"/>
                <a:cs typeface="Calibri"/>
                <a:sym typeface="Calibri"/>
              </a:rPr>
              <a:t>DfE announced an uplift in the  bursary for trainees </a:t>
            </a:r>
            <a:r>
              <a:rPr lang="en" sz="2900">
                <a:solidFill>
                  <a:schemeClr val="dk1"/>
                </a:solidFill>
                <a:latin typeface="Calibri"/>
                <a:ea typeface="Calibri"/>
                <a:cs typeface="Calibri"/>
                <a:sym typeface="Calibri"/>
              </a:rPr>
              <a:t>studying</a:t>
            </a:r>
            <a:r>
              <a:rPr lang="en" sz="2900">
                <a:solidFill>
                  <a:schemeClr val="dk1"/>
                </a:solidFill>
                <a:latin typeface="Calibri"/>
                <a:ea typeface="Calibri"/>
                <a:cs typeface="Calibri"/>
                <a:sym typeface="Calibri"/>
              </a:rPr>
              <a:t> a geography PGCE - £25,000</a:t>
            </a:r>
            <a:endParaRPr sz="2900">
              <a:solidFill>
                <a:schemeClr val="dk1"/>
              </a:solidFill>
              <a:latin typeface="Calibri"/>
              <a:ea typeface="Calibri"/>
              <a:cs typeface="Calibri"/>
              <a:sym typeface="Calibri"/>
            </a:endParaRPr>
          </a:p>
          <a:p>
            <a:pPr indent="0" lvl="0" marL="0" rtl="0" algn="l">
              <a:spcBef>
                <a:spcPts val="800"/>
              </a:spcBef>
              <a:spcAft>
                <a:spcPts val="0"/>
              </a:spcAft>
              <a:buNone/>
            </a:pPr>
            <a:r>
              <a:t/>
            </a:r>
            <a:endParaRPr sz="2900">
              <a:solidFill>
                <a:schemeClr val="dk1"/>
              </a:solidFill>
              <a:latin typeface="Calibri"/>
              <a:ea typeface="Calibri"/>
              <a:cs typeface="Calibri"/>
              <a:sym typeface="Calibri"/>
            </a:endParaRPr>
          </a:p>
          <a:p>
            <a:pPr indent="0" lvl="0" marL="0" rtl="0" algn="l">
              <a:spcBef>
                <a:spcPts val="800"/>
              </a:spcBef>
              <a:spcAft>
                <a:spcPts val="0"/>
              </a:spcAft>
              <a:buNone/>
            </a:pPr>
            <a:r>
              <a:rPr lang="en" sz="2900">
                <a:solidFill>
                  <a:schemeClr val="dk1"/>
                </a:solidFill>
                <a:latin typeface="Calibri"/>
                <a:ea typeface="Calibri"/>
                <a:cs typeface="Calibri"/>
                <a:sym typeface="Calibri"/>
              </a:rPr>
              <a:t>Spread the word!</a:t>
            </a:r>
            <a:endParaRPr sz="2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Autofit/>
          </a:bodyPr>
          <a:lstStyle/>
          <a:p>
            <a:pPr indent="0" lvl="0" marL="0" rtl="0" algn="l">
              <a:spcBef>
                <a:spcPts val="0"/>
              </a:spcBef>
              <a:spcAft>
                <a:spcPts val="0"/>
              </a:spcAft>
              <a:buNone/>
            </a:pPr>
            <a:r>
              <a:rPr lang="en" sz="3600">
                <a:solidFill>
                  <a:schemeClr val="lt1"/>
                </a:solidFill>
                <a:latin typeface="Calibri"/>
                <a:ea typeface="Calibri"/>
                <a:cs typeface="Calibri"/>
                <a:sym typeface="Calibri"/>
              </a:rPr>
              <a:t>2. </a:t>
            </a:r>
            <a:r>
              <a:rPr lang="en" sz="3600">
                <a:solidFill>
                  <a:schemeClr val="lt1"/>
                </a:solidFill>
                <a:latin typeface="Calibri"/>
                <a:ea typeface="Calibri"/>
                <a:cs typeface="Calibri"/>
                <a:sym typeface="Calibri"/>
              </a:rPr>
              <a:t>UoY Geography PGCE Curriculum</a:t>
            </a:r>
            <a:endParaRPr sz="3600">
              <a:solidFill>
                <a:schemeClr val="lt1"/>
              </a:solidFill>
              <a:latin typeface="Calibri"/>
              <a:ea typeface="Calibri"/>
              <a:cs typeface="Calibri"/>
              <a:sym typeface="Calibri"/>
            </a:endParaRPr>
          </a:p>
          <a:p>
            <a:pPr indent="0" lvl="0" marL="0" rtl="0" algn="ctr">
              <a:spcBef>
                <a:spcPts val="0"/>
              </a:spcBef>
              <a:spcAft>
                <a:spcPts val="0"/>
              </a:spcAft>
              <a:buNone/>
            </a:pPr>
            <a:r>
              <a:rPr lang="en" sz="3600">
                <a:solidFill>
                  <a:schemeClr val="lt1"/>
                </a:solidFill>
                <a:latin typeface="Calibri"/>
                <a:ea typeface="Calibri"/>
                <a:cs typeface="Calibri"/>
                <a:sym typeface="Calibri"/>
              </a:rPr>
              <a:t>Our Curriculum Intent</a:t>
            </a:r>
            <a:r>
              <a:rPr lang="en" sz="3600">
                <a:solidFill>
                  <a:schemeClr val="lt1"/>
                </a:solidFill>
                <a:latin typeface="Calibri"/>
                <a:ea typeface="Calibri"/>
                <a:cs typeface="Calibri"/>
                <a:sym typeface="Calibri"/>
              </a:rPr>
              <a:t> </a:t>
            </a:r>
            <a:endParaRPr sz="3600">
              <a:solidFill>
                <a:schemeClr val="lt1"/>
              </a:solidFill>
              <a:latin typeface="Calibri"/>
              <a:ea typeface="Calibri"/>
              <a:cs typeface="Calibri"/>
              <a:sym typeface="Calibri"/>
            </a:endParaRPr>
          </a:p>
        </p:txBody>
      </p:sp>
      <p:sp>
        <p:nvSpPr>
          <p:cNvPr id="108" name="Google Shape;108;p20"/>
          <p:cNvSpPr txBox="1"/>
          <p:nvPr>
            <p:ph idx="1" type="body"/>
          </p:nvPr>
        </p:nvSpPr>
        <p:spPr>
          <a:xfrm>
            <a:off x="628650" y="1369219"/>
            <a:ext cx="7886700" cy="3263400"/>
          </a:xfrm>
          <a:prstGeom prst="rect">
            <a:avLst/>
          </a:prstGeom>
          <a:ln cap="flat" cmpd="sng" w="95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000">
                <a:solidFill>
                  <a:srgbClr val="FF0000"/>
                </a:solidFill>
                <a:latin typeface="Calibri"/>
                <a:ea typeface="Calibri"/>
                <a:cs typeface="Calibri"/>
                <a:sym typeface="Calibri"/>
              </a:rPr>
              <a:t>Geography teachers who train through the University of York PGCE will:</a:t>
            </a:r>
            <a:endParaRPr sz="2000">
              <a:solidFill>
                <a:srgbClr val="FF0000"/>
              </a:solidFill>
              <a:latin typeface="Calibri"/>
              <a:ea typeface="Calibri"/>
              <a:cs typeface="Calibri"/>
              <a:sym typeface="Calibri"/>
            </a:endParaRPr>
          </a:p>
          <a:p>
            <a:pPr indent="-355600" lvl="0" marL="647700" rtl="0" algn="l">
              <a:lnSpc>
                <a:spcPct val="100000"/>
              </a:lnSpc>
              <a:spcBef>
                <a:spcPts val="1000"/>
              </a:spcBef>
              <a:spcAft>
                <a:spcPts val="0"/>
              </a:spcAft>
              <a:buClr>
                <a:srgbClr val="212121"/>
              </a:buClr>
              <a:buSzPts val="2000"/>
              <a:buFont typeface="Calibri"/>
              <a:buChar char="■"/>
            </a:pPr>
            <a:r>
              <a:rPr lang="en" sz="2000">
                <a:solidFill>
                  <a:srgbClr val="000000"/>
                </a:solidFill>
                <a:latin typeface="Calibri"/>
                <a:ea typeface="Calibri"/>
                <a:cs typeface="Calibri"/>
                <a:sym typeface="Calibri"/>
              </a:rPr>
              <a:t>Have deep subject knowledge and curriculum understanding</a:t>
            </a:r>
            <a:endParaRPr sz="2000">
              <a:solidFill>
                <a:srgbClr val="000000"/>
              </a:solidFill>
              <a:latin typeface="Calibri"/>
              <a:ea typeface="Calibri"/>
              <a:cs typeface="Calibri"/>
              <a:sym typeface="Calibri"/>
            </a:endParaRPr>
          </a:p>
          <a:p>
            <a:pPr indent="-355600" lvl="0" marL="647700" rtl="0" algn="l">
              <a:lnSpc>
                <a:spcPct val="100000"/>
              </a:lnSpc>
              <a:spcBef>
                <a:spcPts val="0"/>
              </a:spcBef>
              <a:spcAft>
                <a:spcPts val="0"/>
              </a:spcAft>
              <a:buClr>
                <a:srgbClr val="212121"/>
              </a:buClr>
              <a:buSzPts val="2000"/>
              <a:buFont typeface="Calibri"/>
              <a:buChar char="■"/>
            </a:pPr>
            <a:r>
              <a:rPr lang="en" sz="2000">
                <a:solidFill>
                  <a:srgbClr val="000000"/>
                </a:solidFill>
                <a:latin typeface="Calibri"/>
                <a:ea typeface="Calibri"/>
                <a:cs typeface="Calibri"/>
                <a:sym typeface="Calibri"/>
              </a:rPr>
              <a:t>Be advocates for developing enquiry skills and fieldwork in geography</a:t>
            </a:r>
            <a:endParaRPr sz="2000">
              <a:solidFill>
                <a:srgbClr val="000000"/>
              </a:solidFill>
              <a:latin typeface="Calibri"/>
              <a:ea typeface="Calibri"/>
              <a:cs typeface="Calibri"/>
              <a:sym typeface="Calibri"/>
            </a:endParaRPr>
          </a:p>
          <a:p>
            <a:pPr indent="-355600" lvl="0" marL="647700" rtl="0" algn="l">
              <a:lnSpc>
                <a:spcPct val="100000"/>
              </a:lnSpc>
              <a:spcBef>
                <a:spcPts val="0"/>
              </a:spcBef>
              <a:spcAft>
                <a:spcPts val="0"/>
              </a:spcAft>
              <a:buClr>
                <a:srgbClr val="212121"/>
              </a:buClr>
              <a:buSzPts val="2000"/>
              <a:buFont typeface="Calibri"/>
              <a:buChar char="■"/>
            </a:pPr>
            <a:r>
              <a:rPr lang="en" sz="2000">
                <a:solidFill>
                  <a:srgbClr val="000000"/>
                </a:solidFill>
                <a:latin typeface="Calibri"/>
                <a:ea typeface="Calibri"/>
                <a:cs typeface="Calibri"/>
                <a:sym typeface="Calibri"/>
              </a:rPr>
              <a:t>Use pedagogical approaches to teach geography that are research informed and based on careful reflection</a:t>
            </a:r>
            <a:endParaRPr sz="2000">
              <a:solidFill>
                <a:srgbClr val="000000"/>
              </a:solidFill>
              <a:latin typeface="Calibri"/>
              <a:ea typeface="Calibri"/>
              <a:cs typeface="Calibri"/>
              <a:sym typeface="Calibri"/>
            </a:endParaRPr>
          </a:p>
          <a:p>
            <a:pPr indent="-355600" lvl="0" marL="647700" rtl="0" algn="l">
              <a:lnSpc>
                <a:spcPct val="100000"/>
              </a:lnSpc>
              <a:spcBef>
                <a:spcPts val="0"/>
              </a:spcBef>
              <a:spcAft>
                <a:spcPts val="0"/>
              </a:spcAft>
              <a:buClr>
                <a:srgbClr val="212121"/>
              </a:buClr>
              <a:buSzPts val="2000"/>
              <a:buFont typeface="Calibri"/>
              <a:buChar char="■"/>
            </a:pPr>
            <a:r>
              <a:rPr lang="en" sz="2000">
                <a:solidFill>
                  <a:srgbClr val="000000"/>
                </a:solidFill>
                <a:latin typeface="Calibri"/>
                <a:ea typeface="Calibri"/>
                <a:cs typeface="Calibri"/>
                <a:sym typeface="Calibri"/>
              </a:rPr>
              <a:t>Carefully consider how they represent people and places through their teaching of geography</a:t>
            </a:r>
            <a:endParaRPr sz="2000">
              <a:solidFill>
                <a:srgbClr val="000000"/>
              </a:solidFill>
              <a:latin typeface="Calibri"/>
              <a:ea typeface="Calibri"/>
              <a:cs typeface="Calibri"/>
              <a:sym typeface="Calibri"/>
            </a:endParaRPr>
          </a:p>
          <a:p>
            <a:pPr indent="-355600" lvl="0" marL="647700" rtl="0" algn="l">
              <a:lnSpc>
                <a:spcPct val="100000"/>
              </a:lnSpc>
              <a:spcBef>
                <a:spcPts val="0"/>
              </a:spcBef>
              <a:spcAft>
                <a:spcPts val="0"/>
              </a:spcAft>
              <a:buClr>
                <a:srgbClr val="212121"/>
              </a:buClr>
              <a:buSzPts val="2000"/>
              <a:buFont typeface="Calibri"/>
              <a:buChar char="■"/>
            </a:pPr>
            <a:r>
              <a:rPr lang="en" sz="2000">
                <a:solidFill>
                  <a:srgbClr val="000000"/>
                </a:solidFill>
                <a:latin typeface="Calibri"/>
                <a:ea typeface="Calibri"/>
                <a:cs typeface="Calibri"/>
                <a:sym typeface="Calibri"/>
              </a:rPr>
              <a:t>Be part of a professional community of geography teachers with an ongoing commitment to professional development.</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 calcmode="lin" valueType="num">
                                      <p:cBhvr additive="base">
                                        <p:cTn dur="1000"/>
                                        <p:tgtEl>
                                          <p:spTgt spid="108">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0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 calcmode="lin" valueType="num">
                                      <p:cBhvr additive="base">
                                        <p:cTn dur="1000"/>
                                        <p:tgtEl>
                                          <p:spTgt spid="108">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0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 calcmode="lin" valueType="num">
                                      <p:cBhvr additive="base">
                                        <p:cTn dur="1000"/>
                                        <p:tgtEl>
                                          <p:spTgt spid="108">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0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anim calcmode="lin" valueType="num">
                                      <p:cBhvr additive="base">
                                        <p:cTn dur="1000"/>
                                        <p:tgtEl>
                                          <p:spTgt spid="108">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0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xEl>
                                              <p:pRg end="4" st="4"/>
                                            </p:txEl>
                                          </p:spTgt>
                                        </p:tgtEl>
                                        <p:attrNameLst>
                                          <p:attrName>style.visibility</p:attrName>
                                        </p:attrNameLst>
                                      </p:cBhvr>
                                      <p:to>
                                        <p:strVal val="visible"/>
                                      </p:to>
                                    </p:set>
                                    <p:anim calcmode="lin" valueType="num">
                                      <p:cBhvr additive="base">
                                        <p:cTn dur="1000"/>
                                        <p:tgtEl>
                                          <p:spTgt spid="108">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10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xEl>
                                              <p:pRg end="5" st="5"/>
                                            </p:txEl>
                                          </p:spTgt>
                                        </p:tgtEl>
                                        <p:attrNameLst>
                                          <p:attrName>style.visibility</p:attrName>
                                        </p:attrNameLst>
                                      </p:cBhvr>
                                      <p:to>
                                        <p:strVal val="visible"/>
                                      </p:to>
                                    </p:set>
                                    <p:anim calcmode="lin" valueType="num">
                                      <p:cBhvr additive="base">
                                        <p:cTn dur="1000"/>
                                        <p:tgtEl>
                                          <p:spTgt spid="108">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10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rmAutofit/>
          </a:bodyPr>
          <a:lstStyle/>
          <a:p>
            <a:pPr indent="0" lvl="0" marL="0" rtl="0" algn="ctr">
              <a:spcBef>
                <a:spcPts val="0"/>
              </a:spcBef>
              <a:spcAft>
                <a:spcPts val="0"/>
              </a:spcAft>
              <a:buNone/>
            </a:pPr>
            <a:r>
              <a:rPr lang="en" sz="3500">
                <a:solidFill>
                  <a:schemeClr val="lt1"/>
                </a:solidFill>
                <a:latin typeface="Calibri"/>
                <a:ea typeface="Calibri"/>
                <a:cs typeface="Calibri"/>
                <a:sym typeface="Calibri"/>
              </a:rPr>
              <a:t>Core Content Framework </a:t>
            </a:r>
            <a:endParaRPr sz="3500">
              <a:solidFill>
                <a:schemeClr val="lt1"/>
              </a:solidFill>
              <a:latin typeface="Calibri"/>
              <a:ea typeface="Calibri"/>
              <a:cs typeface="Calibri"/>
              <a:sym typeface="Calibri"/>
            </a:endParaRPr>
          </a:p>
        </p:txBody>
      </p:sp>
      <p:sp>
        <p:nvSpPr>
          <p:cNvPr id="114" name="Google Shape;114;p21"/>
          <p:cNvSpPr txBox="1"/>
          <p:nvPr>
            <p:ph idx="1" type="body"/>
          </p:nvPr>
        </p:nvSpPr>
        <p:spPr>
          <a:xfrm>
            <a:off x="628650" y="1369219"/>
            <a:ext cx="7886700" cy="3263400"/>
          </a:xfrm>
          <a:prstGeom prst="rect">
            <a:avLst/>
          </a:prstGeom>
          <a:ln cap="flat" cmpd="sng" w="9525">
            <a:solidFill>
              <a:schemeClr val="lt1"/>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800"/>
              </a:spcBef>
              <a:spcAft>
                <a:spcPts val="0"/>
              </a:spcAft>
              <a:buNone/>
            </a:pPr>
            <a:r>
              <a:rPr lang="en" sz="2300" u="sng">
                <a:solidFill>
                  <a:schemeClr val="hlink"/>
                </a:solidFill>
                <a:latin typeface="Calibri"/>
                <a:ea typeface="Calibri"/>
                <a:cs typeface="Calibri"/>
                <a:sym typeface="Calibri"/>
                <a:hlinkClick r:id="rId3"/>
              </a:rPr>
              <a:t>Link to CCF</a:t>
            </a:r>
            <a:endParaRPr sz="2300">
              <a:solidFill>
                <a:schemeClr val="dk1"/>
              </a:solidFill>
              <a:latin typeface="Calibri"/>
              <a:ea typeface="Calibri"/>
              <a:cs typeface="Calibri"/>
              <a:sym typeface="Calibri"/>
            </a:endParaRPr>
          </a:p>
          <a:p>
            <a:pPr indent="0" lvl="0" marL="0" rtl="0" algn="l">
              <a:spcBef>
                <a:spcPts val="800"/>
              </a:spcBef>
              <a:spcAft>
                <a:spcPts val="0"/>
              </a:spcAft>
              <a:buNone/>
            </a:pPr>
            <a:r>
              <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0" y="0"/>
            <a:ext cx="9144000" cy="994200"/>
          </a:xfrm>
          <a:prstGeom prst="rect">
            <a:avLst/>
          </a:prstGeom>
          <a:solidFill>
            <a:schemeClr val="dk1"/>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1400"/>
              <a:buNone/>
            </a:pPr>
            <a:r>
              <a:rPr lang="en" sz="3000">
                <a:solidFill>
                  <a:schemeClr val="lt1"/>
                </a:solidFill>
                <a:latin typeface="Calibri"/>
                <a:ea typeface="Calibri"/>
                <a:cs typeface="Calibri"/>
                <a:sym typeface="Calibri"/>
              </a:rPr>
              <a:t>2. UoY Geography PGCE Curriculum Overview</a:t>
            </a:r>
            <a:endParaRPr sz="3500">
              <a:solidFill>
                <a:schemeClr val="lt1"/>
              </a:solidFill>
              <a:latin typeface="Calibri"/>
              <a:ea typeface="Calibri"/>
              <a:cs typeface="Calibri"/>
              <a:sym typeface="Calibri"/>
            </a:endParaRPr>
          </a:p>
        </p:txBody>
      </p:sp>
      <p:sp>
        <p:nvSpPr>
          <p:cNvPr id="121" name="Google Shape;121;p22"/>
          <p:cNvSpPr/>
          <p:nvPr/>
        </p:nvSpPr>
        <p:spPr>
          <a:xfrm>
            <a:off x="1428450" y="1096875"/>
            <a:ext cx="39108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Induction Phase:</a:t>
            </a:r>
            <a:r>
              <a:rPr b="0" i="0" lang="en" sz="1400" u="none" cap="none" strike="noStrike">
                <a:solidFill>
                  <a:srgbClr val="000000"/>
                </a:solidFill>
                <a:latin typeface="Calibri"/>
                <a:ea typeface="Calibri"/>
                <a:cs typeface="Calibri"/>
                <a:sym typeface="Calibri"/>
              </a:rPr>
              <a:t> 3 days a week at university/ SD hub and 2 days a week in placement 1 school </a:t>
            </a:r>
            <a:endParaRPr b="0" i="0" sz="1100" u="none" cap="none" strike="noStrike">
              <a:solidFill>
                <a:srgbClr val="000000"/>
              </a:solidFill>
              <a:latin typeface="Arial"/>
              <a:ea typeface="Arial"/>
              <a:cs typeface="Arial"/>
              <a:sym typeface="Arial"/>
            </a:endParaRPr>
          </a:p>
        </p:txBody>
      </p:sp>
      <p:sp>
        <p:nvSpPr>
          <p:cNvPr id="122" name="Google Shape;122;p22"/>
          <p:cNvSpPr/>
          <p:nvPr/>
        </p:nvSpPr>
        <p:spPr>
          <a:xfrm>
            <a:off x="146850" y="1096875"/>
            <a:ext cx="1195500" cy="1545300"/>
          </a:xfrm>
          <a:prstGeom prst="roundRect">
            <a:avLst>
              <a:gd fmla="val 16667" name="adj"/>
            </a:avLst>
          </a:prstGeom>
          <a:solidFill>
            <a:srgbClr val="F4CCCC"/>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Sept - Dec</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Key focus on CCF </a:t>
            </a:r>
            <a:r>
              <a:rPr b="1" i="0" lang="en" sz="1600" u="none" cap="none" strike="noStrike">
                <a:solidFill>
                  <a:srgbClr val="000000"/>
                </a:solidFill>
                <a:latin typeface="Calibri"/>
                <a:ea typeface="Calibri"/>
                <a:cs typeface="Calibri"/>
                <a:sym typeface="Calibri"/>
              </a:rPr>
              <a:t>1,4,7</a:t>
            </a:r>
            <a:endParaRPr b="1" i="0" sz="1600" u="none" cap="none" strike="noStrike">
              <a:solidFill>
                <a:srgbClr val="000000"/>
              </a:solidFill>
              <a:latin typeface="Calibri"/>
              <a:ea typeface="Calibri"/>
              <a:cs typeface="Calibri"/>
              <a:sym typeface="Calibri"/>
            </a:endParaRPr>
          </a:p>
        </p:txBody>
      </p:sp>
      <p:sp>
        <p:nvSpPr>
          <p:cNvPr id="123" name="Google Shape;123;p22"/>
          <p:cNvSpPr/>
          <p:nvPr/>
        </p:nvSpPr>
        <p:spPr>
          <a:xfrm>
            <a:off x="1467581" y="1725750"/>
            <a:ext cx="74775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1 Block 1 </a:t>
            </a:r>
            <a:r>
              <a:rPr b="0" i="0" lang="en" sz="1400" u="none" cap="none" strike="noStrike">
                <a:solidFill>
                  <a:srgbClr val="000000"/>
                </a:solidFill>
                <a:latin typeface="Calibri"/>
                <a:ea typeface="Calibri"/>
                <a:cs typeface="Calibri"/>
                <a:sym typeface="Calibri"/>
              </a:rPr>
              <a:t>(teaching a minimum of 12 solo lessons</a:t>
            </a:r>
            <a:r>
              <a:rPr b="0" i="0" lang="en" sz="1100" u="none" cap="none" strike="noStrike">
                <a:solidFill>
                  <a:srgbClr val="000000"/>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124" name="Google Shape;124;p22"/>
          <p:cNvSpPr/>
          <p:nvPr/>
        </p:nvSpPr>
        <p:spPr>
          <a:xfrm>
            <a:off x="5414500" y="1096875"/>
            <a:ext cx="34662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Assignment 1:</a:t>
            </a:r>
            <a:r>
              <a:rPr b="0" i="0" lang="en" sz="1400" u="none" cap="none" strike="noStrike">
                <a:solidFill>
                  <a:srgbClr val="000000"/>
                </a:solidFill>
                <a:latin typeface="Calibri"/>
                <a:ea typeface="Calibri"/>
                <a:cs typeface="Calibri"/>
                <a:sym typeface="Calibri"/>
              </a:rPr>
              <a:t> </a:t>
            </a:r>
            <a:r>
              <a:rPr b="0" i="0" lang="en" sz="1400" u="none" cap="none" strike="noStrike">
                <a:solidFill>
                  <a:schemeClr val="dk1"/>
                </a:solidFill>
                <a:latin typeface="Calibri"/>
                <a:ea typeface="Calibri"/>
                <a:cs typeface="Calibri"/>
                <a:sym typeface="Calibri"/>
              </a:rPr>
              <a:t>What do you consider to be effective teaching and why?</a:t>
            </a:r>
            <a:endParaRPr b="0" i="0" sz="1100" u="none" cap="none" strike="noStrike">
              <a:solidFill>
                <a:srgbClr val="000000"/>
              </a:solidFill>
              <a:latin typeface="Arial"/>
              <a:ea typeface="Arial"/>
              <a:cs typeface="Arial"/>
              <a:sym typeface="Arial"/>
            </a:endParaRPr>
          </a:p>
        </p:txBody>
      </p:sp>
      <p:sp>
        <p:nvSpPr>
          <p:cNvPr id="125" name="Google Shape;125;p22"/>
          <p:cNvSpPr/>
          <p:nvPr/>
        </p:nvSpPr>
        <p:spPr>
          <a:xfrm>
            <a:off x="1467581" y="2354625"/>
            <a:ext cx="74775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1</a:t>
            </a:r>
            <a:endParaRPr b="1" i="0" sz="1500" u="none" cap="none" strike="noStrike">
              <a:solidFill>
                <a:srgbClr val="000000"/>
              </a:solidFill>
              <a:latin typeface="Calibri"/>
              <a:ea typeface="Calibri"/>
              <a:cs typeface="Calibri"/>
              <a:sym typeface="Calibri"/>
            </a:endParaRPr>
          </a:p>
        </p:txBody>
      </p:sp>
      <p:sp>
        <p:nvSpPr>
          <p:cNvPr id="126" name="Google Shape;126;p22"/>
          <p:cNvSpPr/>
          <p:nvPr/>
        </p:nvSpPr>
        <p:spPr>
          <a:xfrm>
            <a:off x="146850" y="2895300"/>
            <a:ext cx="1195500" cy="1939800"/>
          </a:xfrm>
          <a:prstGeom prst="roundRect">
            <a:avLst>
              <a:gd fmla="val 16667" name="adj"/>
            </a:avLst>
          </a:prstGeom>
          <a:solidFill>
            <a:srgbClr val="FCE5CD"/>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Late Dec - mid Feb  </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chemeClr val="dk1"/>
                </a:solidFill>
                <a:latin typeface="Calibri"/>
                <a:ea typeface="Calibri"/>
                <a:cs typeface="Calibri"/>
                <a:sym typeface="Calibri"/>
              </a:rPr>
              <a:t>Continue embedding CCF 1,4,7 </a:t>
            </a:r>
            <a:r>
              <a:rPr b="0" i="0" lang="en" sz="1600" u="none" cap="none" strike="noStrike">
                <a:solidFill>
                  <a:srgbClr val="000000"/>
                </a:solidFill>
                <a:latin typeface="Calibri"/>
                <a:ea typeface="Calibri"/>
                <a:cs typeface="Calibri"/>
                <a:sym typeface="Calibri"/>
              </a:rPr>
              <a:t>Key focus on CCF </a:t>
            </a:r>
            <a:r>
              <a:rPr b="1" i="0" lang="en" sz="1600" u="none" cap="none" strike="noStrike">
                <a:solidFill>
                  <a:srgbClr val="000000"/>
                </a:solidFill>
                <a:latin typeface="Calibri"/>
                <a:ea typeface="Calibri"/>
                <a:cs typeface="Calibri"/>
                <a:sym typeface="Calibri"/>
              </a:rPr>
              <a:t>2,</a:t>
            </a:r>
            <a:r>
              <a:rPr b="1" lang="en" sz="1600">
                <a:latin typeface="Calibri"/>
                <a:ea typeface="Calibri"/>
                <a:cs typeface="Calibri"/>
                <a:sym typeface="Calibri"/>
              </a:rPr>
              <a:t>3</a:t>
            </a:r>
            <a:r>
              <a:rPr b="1" i="0" lang="en" sz="1600" u="none" cap="none" strike="noStrike">
                <a:solidFill>
                  <a:srgbClr val="000000"/>
                </a:solidFill>
                <a:latin typeface="Calibri"/>
                <a:ea typeface="Calibri"/>
                <a:cs typeface="Calibri"/>
                <a:sym typeface="Calibri"/>
              </a:rPr>
              <a:t>,6</a:t>
            </a:r>
            <a:endParaRPr b="1" i="0" sz="1600" u="none" cap="none" strike="noStrike">
              <a:solidFill>
                <a:srgbClr val="000000"/>
              </a:solidFill>
              <a:latin typeface="Calibri"/>
              <a:ea typeface="Calibri"/>
              <a:cs typeface="Calibri"/>
              <a:sym typeface="Calibri"/>
            </a:endParaRPr>
          </a:p>
        </p:txBody>
      </p:sp>
      <p:sp>
        <p:nvSpPr>
          <p:cNvPr id="127" name="Google Shape;127;p22"/>
          <p:cNvSpPr/>
          <p:nvPr/>
        </p:nvSpPr>
        <p:spPr>
          <a:xfrm>
            <a:off x="1467581" y="2983500"/>
            <a:ext cx="36618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Mid-placement development:</a:t>
            </a:r>
            <a:r>
              <a:rPr b="0" i="0" lang="en" sz="1400" u="none" cap="none" strike="noStrike">
                <a:solidFill>
                  <a:srgbClr val="000000"/>
                </a:solidFill>
                <a:latin typeface="Calibri"/>
                <a:ea typeface="Calibri"/>
                <a:cs typeface="Calibri"/>
                <a:sym typeface="Calibri"/>
              </a:rPr>
              <a:t> 2 weeks, majoritively at university/ SD hub</a:t>
            </a:r>
            <a:endParaRPr b="0" i="0" sz="1100" u="none" cap="none" strike="noStrike">
              <a:solidFill>
                <a:srgbClr val="000000"/>
              </a:solidFill>
              <a:latin typeface="Arial"/>
              <a:ea typeface="Arial"/>
              <a:cs typeface="Arial"/>
              <a:sym typeface="Arial"/>
            </a:endParaRPr>
          </a:p>
        </p:txBody>
      </p:sp>
      <p:sp>
        <p:nvSpPr>
          <p:cNvPr id="128" name="Google Shape;128;p22"/>
          <p:cNvSpPr/>
          <p:nvPr/>
        </p:nvSpPr>
        <p:spPr>
          <a:xfrm>
            <a:off x="5218950" y="2983500"/>
            <a:ext cx="36618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300" u="none" cap="none" strike="noStrike">
                <a:solidFill>
                  <a:srgbClr val="000000"/>
                </a:solidFill>
                <a:latin typeface="Calibri"/>
                <a:ea typeface="Calibri"/>
                <a:cs typeface="Calibri"/>
                <a:sym typeface="Calibri"/>
              </a:rPr>
              <a:t>Assignment 2:</a:t>
            </a:r>
            <a:r>
              <a:rPr b="0" i="0" lang="en" sz="1300" u="none" cap="none" strike="noStrike">
                <a:solidFill>
                  <a:srgbClr val="000000"/>
                </a:solidFill>
                <a:latin typeface="Calibri"/>
                <a:ea typeface="Calibri"/>
                <a:cs typeface="Calibri"/>
                <a:sym typeface="Calibri"/>
              </a:rPr>
              <a:t> </a:t>
            </a:r>
            <a:r>
              <a:rPr b="0" i="0" lang="en" sz="1300" u="none" cap="none" strike="noStrike">
                <a:solidFill>
                  <a:schemeClr val="dk1"/>
                </a:solidFill>
                <a:latin typeface="Calibri"/>
                <a:ea typeface="Calibri"/>
                <a:cs typeface="Calibri"/>
                <a:sym typeface="Calibri"/>
              </a:rPr>
              <a:t>Evaluating your planning, teaching and assessment of a small sequence of learning </a:t>
            </a:r>
            <a:endParaRPr b="0" i="0" sz="1000" u="none" cap="none" strike="noStrike">
              <a:solidFill>
                <a:srgbClr val="000000"/>
              </a:solidFill>
              <a:latin typeface="Arial"/>
              <a:ea typeface="Arial"/>
              <a:cs typeface="Arial"/>
              <a:sym typeface="Arial"/>
            </a:endParaRPr>
          </a:p>
        </p:txBody>
      </p:sp>
      <p:sp>
        <p:nvSpPr>
          <p:cNvPr id="129" name="Google Shape;129;p22"/>
          <p:cNvSpPr/>
          <p:nvPr/>
        </p:nvSpPr>
        <p:spPr>
          <a:xfrm>
            <a:off x="1467581" y="3601088"/>
            <a:ext cx="7477500" cy="707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1 Block 2 </a:t>
            </a:r>
            <a:r>
              <a:rPr b="0" i="0" lang="en" sz="1400" u="none" cap="none" strike="noStrike">
                <a:solidFill>
                  <a:srgbClr val="000000"/>
                </a:solidFill>
                <a:latin typeface="Calibri"/>
                <a:ea typeface="Calibri"/>
                <a:cs typeface="Calibri"/>
                <a:sym typeface="Calibri"/>
              </a:rPr>
              <a:t>(working up towards a 50% timetable</a:t>
            </a:r>
            <a:r>
              <a:rPr b="0" i="0" lang="en" sz="1100" u="none" cap="none" strike="noStrike">
                <a:solidFill>
                  <a:srgbClr val="000000"/>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130" name="Google Shape;130;p22"/>
          <p:cNvSpPr/>
          <p:nvPr/>
        </p:nvSpPr>
        <p:spPr>
          <a:xfrm>
            <a:off x="1467581" y="4399575"/>
            <a:ext cx="74775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2</a:t>
            </a:r>
            <a:endParaRPr b="1" i="0" sz="1500" u="none" cap="none" strike="noStrike">
              <a:solidFill>
                <a:srgbClr val="000000"/>
              </a:solidFill>
              <a:latin typeface="Calibri"/>
              <a:ea typeface="Calibri"/>
              <a:cs typeface="Calibri"/>
              <a:sym typeface="Calibri"/>
            </a:endParaRPr>
          </a:p>
        </p:txBody>
      </p:sp>
      <p:cxnSp>
        <p:nvCxnSpPr>
          <p:cNvPr id="131" name="Google Shape;131;p22"/>
          <p:cNvCxnSpPr/>
          <p:nvPr/>
        </p:nvCxnSpPr>
        <p:spPr>
          <a:xfrm>
            <a:off x="244575" y="2741850"/>
            <a:ext cx="8655000" cy="53700"/>
          </a:xfrm>
          <a:prstGeom prst="straightConnector1">
            <a:avLst/>
          </a:prstGeom>
          <a:noFill/>
          <a:ln cap="flat" cmpd="sng" w="38100">
            <a:solidFill>
              <a:schemeClr val="dk1"/>
            </a:solidFill>
            <a:prstDash val="dash"/>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